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p:sldMasterIdLst>
    <p:sldMasterId id="2147483648" r:id="rId1"/>
  </p:sldMasterIdLst>
  <p:sldIdLst>
    <p:sldId id="256" r:id="rId2"/>
    <p:sldId id="257" r:id="rId3"/>
    <p:sldId id="270" r:id="rId4"/>
    <p:sldId id="258" r:id="rId5"/>
    <p:sldId id="259" r:id="rId6"/>
    <p:sldId id="261" r:id="rId7"/>
    <p:sldId id="262" r:id="rId8"/>
    <p:sldId id="263" r:id="rId9"/>
    <p:sldId id="271" r:id="rId10"/>
    <p:sldId id="264" r:id="rId11"/>
    <p:sldId id="265" r:id="rId12"/>
    <p:sldId id="266" r:id="rId13"/>
    <p:sldId id="260" r:id="rId14"/>
    <p:sldId id="268" r:id="rId15"/>
    <p:sldId id="267" r:id="rId16"/>
    <p:sldId id="269" r:id="rId17"/>
    <p:sldId id="272" r:id="rId18"/>
    <p:sldId id="275" r:id="rId19"/>
    <p:sldId id="276" r:id="rId20"/>
    <p:sldId id="273" r:id="rId21"/>
    <p:sldId id="274" r:id="rId22"/>
    <p:sldId id="277" r:id="rId23"/>
    <p:sldId id="278" r:id="rId24"/>
    <p:sldId id="279" r:id="rId25"/>
    <p:sldId id="280" r:id="rId26"/>
    <p:sldId id="281" r:id="rId27"/>
    <p:sldId id="282" r:id="rId28"/>
    <p:sldId id="303" r:id="rId29"/>
    <p:sldId id="304"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5" r:id="rId43"/>
    <p:sldId id="296" r:id="rId44"/>
    <p:sldId id="297" r:id="rId45"/>
    <p:sldId id="298" r:id="rId46"/>
    <p:sldId id="299" r:id="rId47"/>
    <p:sldId id="305" r:id="rId48"/>
    <p:sldId id="306" r:id="rId49"/>
    <p:sldId id="307" r:id="rId50"/>
    <p:sldId id="300" r:id="rId51"/>
    <p:sldId id="301" r:id="rId52"/>
    <p:sldId id="302" r:id="rId53"/>
  </p:sldIdLst>
  <p:sldSz cx="12192000" cy="6858000"/>
  <p:notesSz cx="6858000" cy="9144000"/>
  <p:defaultText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7469" autoAdjust="0"/>
    <p:restoredTop sz="94660"/>
  </p:normalViewPr>
  <p:slideViewPr>
    <p:cSldViewPr snapToGrid="0">
      <p:cViewPr varScale="1">
        <p:scale>
          <a:sx n="107" d="100"/>
          <a:sy n="107" d="100"/>
        </p:scale>
        <p:origin x="144" y="26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שקופית כותרת">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C97AD549-5550-F7C3-ED54-B32B5161C87E}"/>
              </a:ext>
            </a:extLst>
          </p:cNvPr>
          <p:cNvSpPr>
            <a:spLocks noGrp="1"/>
          </p:cNvSpPr>
          <p:nvPr>
            <p:ph type="ctrTitle"/>
          </p:nvPr>
        </p:nvSpPr>
        <p:spPr>
          <a:xfrm>
            <a:off x="1524000" y="1122363"/>
            <a:ext cx="9144000" cy="2387600"/>
          </a:xfrm>
        </p:spPr>
        <p:txBody>
          <a:bodyPr anchor="b"/>
          <a:lstStyle>
            <a:lvl1pPr algn="ctr">
              <a:defRPr sz="6000"/>
            </a:lvl1pPr>
          </a:lstStyle>
          <a:p>
            <a:r>
              <a:rPr lang="he-IL"/>
              <a:t>לחץ כדי לערוך סגנון כותרת של תבנית בסיס</a:t>
            </a:r>
          </a:p>
        </p:txBody>
      </p:sp>
      <p:sp>
        <p:nvSpPr>
          <p:cNvPr id="3" name="כותרת משנה 2">
            <a:extLst>
              <a:ext uri="{FF2B5EF4-FFF2-40B4-BE49-F238E27FC236}">
                <a16:creationId xmlns:a16="http://schemas.microsoft.com/office/drawing/2014/main" id="{4B74B071-6464-BE41-1285-72105C1F415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he-IL"/>
              <a:t>לחץ כדי לערוך סגנון כותרת משנה של תבנית בסיס</a:t>
            </a:r>
          </a:p>
        </p:txBody>
      </p:sp>
      <p:sp>
        <p:nvSpPr>
          <p:cNvPr id="4" name="מציין מיקום של תאריך 3">
            <a:extLst>
              <a:ext uri="{FF2B5EF4-FFF2-40B4-BE49-F238E27FC236}">
                <a16:creationId xmlns:a16="http://schemas.microsoft.com/office/drawing/2014/main" id="{1972288E-5484-A1CB-81C6-D60475318BF1}"/>
              </a:ext>
            </a:extLst>
          </p:cNvPr>
          <p:cNvSpPr>
            <a:spLocks noGrp="1"/>
          </p:cNvSpPr>
          <p:nvPr>
            <p:ph type="dt" sz="half" idx="10"/>
          </p:nvPr>
        </p:nvSpPr>
        <p:spPr/>
        <p:txBody>
          <a:bodyPr/>
          <a:lstStyle/>
          <a:p>
            <a:fld id="{6E8E76FF-513B-4804-9623-269C5667980A}" type="datetimeFigureOut">
              <a:rPr lang="he-IL" smtClean="0"/>
              <a:t>י"ט/אב/תשפ"ג</a:t>
            </a:fld>
            <a:endParaRPr lang="he-IL"/>
          </a:p>
        </p:txBody>
      </p:sp>
      <p:sp>
        <p:nvSpPr>
          <p:cNvPr id="5" name="מציין מיקום של כותרת תחתונה 4">
            <a:extLst>
              <a:ext uri="{FF2B5EF4-FFF2-40B4-BE49-F238E27FC236}">
                <a16:creationId xmlns:a16="http://schemas.microsoft.com/office/drawing/2014/main" id="{939D826C-B528-BCA1-F0D5-FAC774641D7B}"/>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id="{6FEE6493-5330-6C4D-E9F1-CA3E09BBAF13}"/>
              </a:ext>
            </a:extLst>
          </p:cNvPr>
          <p:cNvSpPr>
            <a:spLocks noGrp="1"/>
          </p:cNvSpPr>
          <p:nvPr>
            <p:ph type="sldNum" sz="quarter" idx="12"/>
          </p:nvPr>
        </p:nvSpPr>
        <p:spPr/>
        <p:txBody>
          <a:bodyPr/>
          <a:lstStyle/>
          <a:p>
            <a:fld id="{9A4D31A4-9511-4A14-99BC-84896F7B0775}" type="slidenum">
              <a:rPr lang="he-IL" smtClean="0"/>
              <a:t>‹#›</a:t>
            </a:fld>
            <a:endParaRPr lang="he-IL"/>
          </a:p>
        </p:txBody>
      </p:sp>
    </p:spTree>
    <p:extLst>
      <p:ext uri="{BB962C8B-B14F-4D97-AF65-F5344CB8AC3E}">
        <p14:creationId xmlns:p14="http://schemas.microsoft.com/office/powerpoint/2010/main" val="29964575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כותרת וטקסט אנכי">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AB7BFBC8-ECBA-9649-8313-289F8F07AA7F}"/>
              </a:ext>
            </a:extLst>
          </p:cNvPr>
          <p:cNvSpPr>
            <a:spLocks noGrp="1"/>
          </p:cNvSpPr>
          <p:nvPr>
            <p:ph type="title"/>
          </p:nvPr>
        </p:nvSpPr>
        <p:spPr/>
        <p:txBody>
          <a:bodyPr/>
          <a:lstStyle/>
          <a:p>
            <a:r>
              <a:rPr lang="he-IL"/>
              <a:t>לחץ כדי לערוך סגנון כותרת של תבנית בסיס</a:t>
            </a:r>
          </a:p>
        </p:txBody>
      </p:sp>
      <p:sp>
        <p:nvSpPr>
          <p:cNvPr id="3" name="מציין מיקום של טקסט אנכי 2">
            <a:extLst>
              <a:ext uri="{FF2B5EF4-FFF2-40B4-BE49-F238E27FC236}">
                <a16:creationId xmlns:a16="http://schemas.microsoft.com/office/drawing/2014/main" id="{FDAEC600-636F-C515-6D2A-03FF77F51173}"/>
              </a:ext>
            </a:extLst>
          </p:cNvPr>
          <p:cNvSpPr>
            <a:spLocks noGrp="1"/>
          </p:cNvSpPr>
          <p:nvPr>
            <p:ph type="body" orient="vert" idx="1"/>
          </p:nvPr>
        </p:nvSpPr>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a:extLst>
              <a:ext uri="{FF2B5EF4-FFF2-40B4-BE49-F238E27FC236}">
                <a16:creationId xmlns:a16="http://schemas.microsoft.com/office/drawing/2014/main" id="{3A6EB2D5-9272-FA96-E870-2BBB6000BA29}"/>
              </a:ext>
            </a:extLst>
          </p:cNvPr>
          <p:cNvSpPr>
            <a:spLocks noGrp="1"/>
          </p:cNvSpPr>
          <p:nvPr>
            <p:ph type="dt" sz="half" idx="10"/>
          </p:nvPr>
        </p:nvSpPr>
        <p:spPr/>
        <p:txBody>
          <a:bodyPr/>
          <a:lstStyle/>
          <a:p>
            <a:fld id="{6E8E76FF-513B-4804-9623-269C5667980A}" type="datetimeFigureOut">
              <a:rPr lang="he-IL" smtClean="0"/>
              <a:t>י"ט/אב/תשפ"ג</a:t>
            </a:fld>
            <a:endParaRPr lang="he-IL"/>
          </a:p>
        </p:txBody>
      </p:sp>
      <p:sp>
        <p:nvSpPr>
          <p:cNvPr id="5" name="מציין מיקום של כותרת תחתונה 4">
            <a:extLst>
              <a:ext uri="{FF2B5EF4-FFF2-40B4-BE49-F238E27FC236}">
                <a16:creationId xmlns:a16="http://schemas.microsoft.com/office/drawing/2014/main" id="{A912D891-6A74-EFE9-669E-0D5A02AE63BF}"/>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id="{83C4BCFE-1690-DA87-3179-09FADEA60FEA}"/>
              </a:ext>
            </a:extLst>
          </p:cNvPr>
          <p:cNvSpPr>
            <a:spLocks noGrp="1"/>
          </p:cNvSpPr>
          <p:nvPr>
            <p:ph type="sldNum" sz="quarter" idx="12"/>
          </p:nvPr>
        </p:nvSpPr>
        <p:spPr/>
        <p:txBody>
          <a:bodyPr/>
          <a:lstStyle/>
          <a:p>
            <a:fld id="{9A4D31A4-9511-4A14-99BC-84896F7B0775}" type="slidenum">
              <a:rPr lang="he-IL" smtClean="0"/>
              <a:t>‹#›</a:t>
            </a:fld>
            <a:endParaRPr lang="he-IL"/>
          </a:p>
        </p:txBody>
      </p:sp>
    </p:spTree>
    <p:extLst>
      <p:ext uri="{BB962C8B-B14F-4D97-AF65-F5344CB8AC3E}">
        <p14:creationId xmlns:p14="http://schemas.microsoft.com/office/powerpoint/2010/main" val="30804067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כותרת אנכית וטקסט">
    <p:spTree>
      <p:nvGrpSpPr>
        <p:cNvPr id="1" name=""/>
        <p:cNvGrpSpPr/>
        <p:nvPr/>
      </p:nvGrpSpPr>
      <p:grpSpPr>
        <a:xfrm>
          <a:off x="0" y="0"/>
          <a:ext cx="0" cy="0"/>
          <a:chOff x="0" y="0"/>
          <a:chExt cx="0" cy="0"/>
        </a:xfrm>
      </p:grpSpPr>
      <p:sp>
        <p:nvSpPr>
          <p:cNvPr id="2" name="כותרת אנכית 1">
            <a:extLst>
              <a:ext uri="{FF2B5EF4-FFF2-40B4-BE49-F238E27FC236}">
                <a16:creationId xmlns:a16="http://schemas.microsoft.com/office/drawing/2014/main" id="{B877DF0B-EB43-5D44-2BFD-9AC37BD512B9}"/>
              </a:ext>
            </a:extLst>
          </p:cNvPr>
          <p:cNvSpPr>
            <a:spLocks noGrp="1"/>
          </p:cNvSpPr>
          <p:nvPr>
            <p:ph type="title" orient="vert"/>
          </p:nvPr>
        </p:nvSpPr>
        <p:spPr>
          <a:xfrm>
            <a:off x="8724900" y="365125"/>
            <a:ext cx="2628900" cy="5811838"/>
          </a:xfrm>
        </p:spPr>
        <p:txBody>
          <a:bodyPr vert="eaVert"/>
          <a:lstStyle/>
          <a:p>
            <a:r>
              <a:rPr lang="he-IL"/>
              <a:t>לחץ כדי לערוך סגנון כותרת של תבנית בסיס</a:t>
            </a:r>
          </a:p>
        </p:txBody>
      </p:sp>
      <p:sp>
        <p:nvSpPr>
          <p:cNvPr id="3" name="מציין מיקום של טקסט אנכי 2">
            <a:extLst>
              <a:ext uri="{FF2B5EF4-FFF2-40B4-BE49-F238E27FC236}">
                <a16:creationId xmlns:a16="http://schemas.microsoft.com/office/drawing/2014/main" id="{5AA43C36-C2FA-D2C6-C6F6-BAF53795C43D}"/>
              </a:ext>
            </a:extLst>
          </p:cNvPr>
          <p:cNvSpPr>
            <a:spLocks noGrp="1"/>
          </p:cNvSpPr>
          <p:nvPr>
            <p:ph type="body" orient="vert" idx="1"/>
          </p:nvPr>
        </p:nvSpPr>
        <p:spPr>
          <a:xfrm>
            <a:off x="838200" y="365125"/>
            <a:ext cx="7734300" cy="5811838"/>
          </a:xfrm>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a:extLst>
              <a:ext uri="{FF2B5EF4-FFF2-40B4-BE49-F238E27FC236}">
                <a16:creationId xmlns:a16="http://schemas.microsoft.com/office/drawing/2014/main" id="{9F6C8688-B410-9BB3-7E00-0C843FCA35C5}"/>
              </a:ext>
            </a:extLst>
          </p:cNvPr>
          <p:cNvSpPr>
            <a:spLocks noGrp="1"/>
          </p:cNvSpPr>
          <p:nvPr>
            <p:ph type="dt" sz="half" idx="10"/>
          </p:nvPr>
        </p:nvSpPr>
        <p:spPr/>
        <p:txBody>
          <a:bodyPr/>
          <a:lstStyle/>
          <a:p>
            <a:fld id="{6E8E76FF-513B-4804-9623-269C5667980A}" type="datetimeFigureOut">
              <a:rPr lang="he-IL" smtClean="0"/>
              <a:t>י"ט/אב/תשפ"ג</a:t>
            </a:fld>
            <a:endParaRPr lang="he-IL"/>
          </a:p>
        </p:txBody>
      </p:sp>
      <p:sp>
        <p:nvSpPr>
          <p:cNvPr id="5" name="מציין מיקום של כותרת תחתונה 4">
            <a:extLst>
              <a:ext uri="{FF2B5EF4-FFF2-40B4-BE49-F238E27FC236}">
                <a16:creationId xmlns:a16="http://schemas.microsoft.com/office/drawing/2014/main" id="{1612E4C6-80D7-270E-950A-C12718CEE515}"/>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id="{20FC0763-6210-1F86-9EA2-0B0DFDE81D2E}"/>
              </a:ext>
            </a:extLst>
          </p:cNvPr>
          <p:cNvSpPr>
            <a:spLocks noGrp="1"/>
          </p:cNvSpPr>
          <p:nvPr>
            <p:ph type="sldNum" sz="quarter" idx="12"/>
          </p:nvPr>
        </p:nvSpPr>
        <p:spPr/>
        <p:txBody>
          <a:bodyPr/>
          <a:lstStyle/>
          <a:p>
            <a:fld id="{9A4D31A4-9511-4A14-99BC-84896F7B0775}" type="slidenum">
              <a:rPr lang="he-IL" smtClean="0"/>
              <a:t>‹#›</a:t>
            </a:fld>
            <a:endParaRPr lang="he-IL"/>
          </a:p>
        </p:txBody>
      </p:sp>
    </p:spTree>
    <p:extLst>
      <p:ext uri="{BB962C8B-B14F-4D97-AF65-F5344CB8AC3E}">
        <p14:creationId xmlns:p14="http://schemas.microsoft.com/office/powerpoint/2010/main" val="2002910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כותרת ותוכן">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3BFC0A9D-A761-F2D1-468A-09A4095A75A6}"/>
              </a:ext>
            </a:extLst>
          </p:cNvPr>
          <p:cNvSpPr>
            <a:spLocks noGrp="1"/>
          </p:cNvSpPr>
          <p:nvPr>
            <p:ph type="title"/>
          </p:nvPr>
        </p:nvSpPr>
        <p:spPr/>
        <p:txBody>
          <a:bodyPr/>
          <a:lstStyle/>
          <a:p>
            <a:r>
              <a:rPr lang="he-IL"/>
              <a:t>לחץ כדי לערוך סגנון כותרת של תבנית בסיס</a:t>
            </a:r>
          </a:p>
        </p:txBody>
      </p:sp>
      <p:sp>
        <p:nvSpPr>
          <p:cNvPr id="3" name="מציין מיקום תוכן 2">
            <a:extLst>
              <a:ext uri="{FF2B5EF4-FFF2-40B4-BE49-F238E27FC236}">
                <a16:creationId xmlns:a16="http://schemas.microsoft.com/office/drawing/2014/main" id="{EE975337-B33C-CFC6-6795-701E933BB8DF}"/>
              </a:ext>
            </a:extLst>
          </p:cNvPr>
          <p:cNvSpPr>
            <a:spLocks noGrp="1"/>
          </p:cNvSpPr>
          <p:nvPr>
            <p:ph idx="1"/>
          </p:nvPr>
        </p:nvSpPr>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a:extLst>
              <a:ext uri="{FF2B5EF4-FFF2-40B4-BE49-F238E27FC236}">
                <a16:creationId xmlns:a16="http://schemas.microsoft.com/office/drawing/2014/main" id="{EC0E3D63-1570-D523-9CA3-9BE7DB056B2B}"/>
              </a:ext>
            </a:extLst>
          </p:cNvPr>
          <p:cNvSpPr>
            <a:spLocks noGrp="1"/>
          </p:cNvSpPr>
          <p:nvPr>
            <p:ph type="dt" sz="half" idx="10"/>
          </p:nvPr>
        </p:nvSpPr>
        <p:spPr/>
        <p:txBody>
          <a:bodyPr/>
          <a:lstStyle/>
          <a:p>
            <a:fld id="{6E8E76FF-513B-4804-9623-269C5667980A}" type="datetimeFigureOut">
              <a:rPr lang="he-IL" smtClean="0"/>
              <a:t>י"ט/אב/תשפ"ג</a:t>
            </a:fld>
            <a:endParaRPr lang="he-IL"/>
          </a:p>
        </p:txBody>
      </p:sp>
      <p:sp>
        <p:nvSpPr>
          <p:cNvPr id="5" name="מציין מיקום של כותרת תחתונה 4">
            <a:extLst>
              <a:ext uri="{FF2B5EF4-FFF2-40B4-BE49-F238E27FC236}">
                <a16:creationId xmlns:a16="http://schemas.microsoft.com/office/drawing/2014/main" id="{32360249-E5E8-296C-5112-D42B669F4320}"/>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id="{E6B53BC6-1D88-33AA-568A-88097EBA4144}"/>
              </a:ext>
            </a:extLst>
          </p:cNvPr>
          <p:cNvSpPr>
            <a:spLocks noGrp="1"/>
          </p:cNvSpPr>
          <p:nvPr>
            <p:ph type="sldNum" sz="quarter" idx="12"/>
          </p:nvPr>
        </p:nvSpPr>
        <p:spPr/>
        <p:txBody>
          <a:bodyPr/>
          <a:lstStyle/>
          <a:p>
            <a:fld id="{9A4D31A4-9511-4A14-99BC-84896F7B0775}" type="slidenum">
              <a:rPr lang="he-IL" smtClean="0"/>
              <a:t>‹#›</a:t>
            </a:fld>
            <a:endParaRPr lang="he-IL"/>
          </a:p>
        </p:txBody>
      </p:sp>
    </p:spTree>
    <p:extLst>
      <p:ext uri="{BB962C8B-B14F-4D97-AF65-F5344CB8AC3E}">
        <p14:creationId xmlns:p14="http://schemas.microsoft.com/office/powerpoint/2010/main" val="15510039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כותרת מקטע עליונה">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ECCB19A-A527-85FF-1B28-6917F3F9FAB6}"/>
              </a:ext>
            </a:extLst>
          </p:cNvPr>
          <p:cNvSpPr>
            <a:spLocks noGrp="1"/>
          </p:cNvSpPr>
          <p:nvPr>
            <p:ph type="title"/>
          </p:nvPr>
        </p:nvSpPr>
        <p:spPr>
          <a:xfrm>
            <a:off x="831850" y="1709738"/>
            <a:ext cx="10515600" cy="2852737"/>
          </a:xfrm>
        </p:spPr>
        <p:txBody>
          <a:bodyPr anchor="b"/>
          <a:lstStyle>
            <a:lvl1pPr>
              <a:defRPr sz="6000"/>
            </a:lvl1pPr>
          </a:lstStyle>
          <a:p>
            <a:r>
              <a:rPr lang="he-IL"/>
              <a:t>לחץ כדי לערוך סגנון כותרת של תבנית בסיס</a:t>
            </a:r>
          </a:p>
        </p:txBody>
      </p:sp>
      <p:sp>
        <p:nvSpPr>
          <p:cNvPr id="3" name="מציין מיקום טקסט 2">
            <a:extLst>
              <a:ext uri="{FF2B5EF4-FFF2-40B4-BE49-F238E27FC236}">
                <a16:creationId xmlns:a16="http://schemas.microsoft.com/office/drawing/2014/main" id="{5C004136-52F4-3DC8-0D87-127FF8BCCD0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he-IL"/>
              <a:t>לחץ כדי לערוך סגנונות טקסט של תבנית בסיס</a:t>
            </a:r>
          </a:p>
        </p:txBody>
      </p:sp>
      <p:sp>
        <p:nvSpPr>
          <p:cNvPr id="4" name="מציין מיקום של תאריך 3">
            <a:extLst>
              <a:ext uri="{FF2B5EF4-FFF2-40B4-BE49-F238E27FC236}">
                <a16:creationId xmlns:a16="http://schemas.microsoft.com/office/drawing/2014/main" id="{467E91B4-FB22-F32B-145C-76AD9DFF87C2}"/>
              </a:ext>
            </a:extLst>
          </p:cNvPr>
          <p:cNvSpPr>
            <a:spLocks noGrp="1"/>
          </p:cNvSpPr>
          <p:nvPr>
            <p:ph type="dt" sz="half" idx="10"/>
          </p:nvPr>
        </p:nvSpPr>
        <p:spPr/>
        <p:txBody>
          <a:bodyPr/>
          <a:lstStyle/>
          <a:p>
            <a:fld id="{6E8E76FF-513B-4804-9623-269C5667980A}" type="datetimeFigureOut">
              <a:rPr lang="he-IL" smtClean="0"/>
              <a:t>י"ט/אב/תשפ"ג</a:t>
            </a:fld>
            <a:endParaRPr lang="he-IL"/>
          </a:p>
        </p:txBody>
      </p:sp>
      <p:sp>
        <p:nvSpPr>
          <p:cNvPr id="5" name="מציין מיקום של כותרת תחתונה 4">
            <a:extLst>
              <a:ext uri="{FF2B5EF4-FFF2-40B4-BE49-F238E27FC236}">
                <a16:creationId xmlns:a16="http://schemas.microsoft.com/office/drawing/2014/main" id="{AADFD840-E5EA-2F0D-3E1D-F5367D5A9B41}"/>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id="{948A2279-22AB-19B9-98F5-2A51D4A9716A}"/>
              </a:ext>
            </a:extLst>
          </p:cNvPr>
          <p:cNvSpPr>
            <a:spLocks noGrp="1"/>
          </p:cNvSpPr>
          <p:nvPr>
            <p:ph type="sldNum" sz="quarter" idx="12"/>
          </p:nvPr>
        </p:nvSpPr>
        <p:spPr/>
        <p:txBody>
          <a:bodyPr/>
          <a:lstStyle/>
          <a:p>
            <a:fld id="{9A4D31A4-9511-4A14-99BC-84896F7B0775}" type="slidenum">
              <a:rPr lang="he-IL" smtClean="0"/>
              <a:t>‹#›</a:t>
            </a:fld>
            <a:endParaRPr lang="he-IL"/>
          </a:p>
        </p:txBody>
      </p:sp>
    </p:spTree>
    <p:extLst>
      <p:ext uri="{BB962C8B-B14F-4D97-AF65-F5344CB8AC3E}">
        <p14:creationId xmlns:p14="http://schemas.microsoft.com/office/powerpoint/2010/main" val="41727656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שני תכנים">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CB2F0B9D-B7EF-51EB-33CB-DBA3D2248ECA}"/>
              </a:ext>
            </a:extLst>
          </p:cNvPr>
          <p:cNvSpPr>
            <a:spLocks noGrp="1"/>
          </p:cNvSpPr>
          <p:nvPr>
            <p:ph type="title"/>
          </p:nvPr>
        </p:nvSpPr>
        <p:spPr/>
        <p:txBody>
          <a:bodyPr/>
          <a:lstStyle/>
          <a:p>
            <a:r>
              <a:rPr lang="he-IL"/>
              <a:t>לחץ כדי לערוך סגנון כותרת של תבנית בסיס</a:t>
            </a:r>
          </a:p>
        </p:txBody>
      </p:sp>
      <p:sp>
        <p:nvSpPr>
          <p:cNvPr id="3" name="מציין מיקום תוכן 2">
            <a:extLst>
              <a:ext uri="{FF2B5EF4-FFF2-40B4-BE49-F238E27FC236}">
                <a16:creationId xmlns:a16="http://schemas.microsoft.com/office/drawing/2014/main" id="{F3275872-DA05-E17C-BE81-9F4709A8D8E1}"/>
              </a:ext>
            </a:extLst>
          </p:cNvPr>
          <p:cNvSpPr>
            <a:spLocks noGrp="1"/>
          </p:cNvSpPr>
          <p:nvPr>
            <p:ph sz="half" idx="1"/>
          </p:nvPr>
        </p:nvSpPr>
        <p:spPr>
          <a:xfrm>
            <a:off x="838200" y="1825625"/>
            <a:ext cx="5181600" cy="435133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תוכן 3">
            <a:extLst>
              <a:ext uri="{FF2B5EF4-FFF2-40B4-BE49-F238E27FC236}">
                <a16:creationId xmlns:a16="http://schemas.microsoft.com/office/drawing/2014/main" id="{5CC325D9-DB79-B51E-9B0F-6FA021235FC6}"/>
              </a:ext>
            </a:extLst>
          </p:cNvPr>
          <p:cNvSpPr>
            <a:spLocks noGrp="1"/>
          </p:cNvSpPr>
          <p:nvPr>
            <p:ph sz="half" idx="2"/>
          </p:nvPr>
        </p:nvSpPr>
        <p:spPr>
          <a:xfrm>
            <a:off x="6172200" y="1825625"/>
            <a:ext cx="5181600" cy="435133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5" name="מציין מיקום של תאריך 4">
            <a:extLst>
              <a:ext uri="{FF2B5EF4-FFF2-40B4-BE49-F238E27FC236}">
                <a16:creationId xmlns:a16="http://schemas.microsoft.com/office/drawing/2014/main" id="{33E157D2-D38D-AB02-9523-2150AF43690E}"/>
              </a:ext>
            </a:extLst>
          </p:cNvPr>
          <p:cNvSpPr>
            <a:spLocks noGrp="1"/>
          </p:cNvSpPr>
          <p:nvPr>
            <p:ph type="dt" sz="half" idx="10"/>
          </p:nvPr>
        </p:nvSpPr>
        <p:spPr/>
        <p:txBody>
          <a:bodyPr/>
          <a:lstStyle/>
          <a:p>
            <a:fld id="{6E8E76FF-513B-4804-9623-269C5667980A}" type="datetimeFigureOut">
              <a:rPr lang="he-IL" smtClean="0"/>
              <a:t>י"ט/אב/תשפ"ג</a:t>
            </a:fld>
            <a:endParaRPr lang="he-IL"/>
          </a:p>
        </p:txBody>
      </p:sp>
      <p:sp>
        <p:nvSpPr>
          <p:cNvPr id="6" name="מציין מיקום של כותרת תחתונה 5">
            <a:extLst>
              <a:ext uri="{FF2B5EF4-FFF2-40B4-BE49-F238E27FC236}">
                <a16:creationId xmlns:a16="http://schemas.microsoft.com/office/drawing/2014/main" id="{6457A243-9ABE-9889-E277-2BA0F6235F46}"/>
              </a:ext>
            </a:extLst>
          </p:cNvPr>
          <p:cNvSpPr>
            <a:spLocks noGrp="1"/>
          </p:cNvSpPr>
          <p:nvPr>
            <p:ph type="ftr" sz="quarter" idx="11"/>
          </p:nvPr>
        </p:nvSpPr>
        <p:spPr/>
        <p:txBody>
          <a:bodyPr/>
          <a:lstStyle/>
          <a:p>
            <a:endParaRPr lang="he-IL"/>
          </a:p>
        </p:txBody>
      </p:sp>
      <p:sp>
        <p:nvSpPr>
          <p:cNvPr id="7" name="מציין מיקום של מספר שקופית 6">
            <a:extLst>
              <a:ext uri="{FF2B5EF4-FFF2-40B4-BE49-F238E27FC236}">
                <a16:creationId xmlns:a16="http://schemas.microsoft.com/office/drawing/2014/main" id="{DDC95464-4E52-6099-D5EC-F5531E8CE303}"/>
              </a:ext>
            </a:extLst>
          </p:cNvPr>
          <p:cNvSpPr>
            <a:spLocks noGrp="1"/>
          </p:cNvSpPr>
          <p:nvPr>
            <p:ph type="sldNum" sz="quarter" idx="12"/>
          </p:nvPr>
        </p:nvSpPr>
        <p:spPr/>
        <p:txBody>
          <a:bodyPr/>
          <a:lstStyle/>
          <a:p>
            <a:fld id="{9A4D31A4-9511-4A14-99BC-84896F7B0775}" type="slidenum">
              <a:rPr lang="he-IL" smtClean="0"/>
              <a:t>‹#›</a:t>
            </a:fld>
            <a:endParaRPr lang="he-IL"/>
          </a:p>
        </p:txBody>
      </p:sp>
    </p:spTree>
    <p:extLst>
      <p:ext uri="{BB962C8B-B14F-4D97-AF65-F5344CB8AC3E}">
        <p14:creationId xmlns:p14="http://schemas.microsoft.com/office/powerpoint/2010/main" val="13734397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השוואה">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A9FD41D5-72D4-75AE-7A8B-48D0C69A897F}"/>
              </a:ext>
            </a:extLst>
          </p:cNvPr>
          <p:cNvSpPr>
            <a:spLocks noGrp="1"/>
          </p:cNvSpPr>
          <p:nvPr>
            <p:ph type="title"/>
          </p:nvPr>
        </p:nvSpPr>
        <p:spPr>
          <a:xfrm>
            <a:off x="839788" y="365125"/>
            <a:ext cx="10515600" cy="1325563"/>
          </a:xfrm>
        </p:spPr>
        <p:txBody>
          <a:bodyPr/>
          <a:lstStyle/>
          <a:p>
            <a:r>
              <a:rPr lang="he-IL"/>
              <a:t>לחץ כדי לערוך סגנון כותרת של תבנית בסיס</a:t>
            </a:r>
          </a:p>
        </p:txBody>
      </p:sp>
      <p:sp>
        <p:nvSpPr>
          <p:cNvPr id="3" name="מציין מיקום טקסט 2">
            <a:extLst>
              <a:ext uri="{FF2B5EF4-FFF2-40B4-BE49-F238E27FC236}">
                <a16:creationId xmlns:a16="http://schemas.microsoft.com/office/drawing/2014/main" id="{D34EB1C4-F859-CDD8-88F0-DC5E78AA4EB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4" name="מציין מיקום תוכן 3">
            <a:extLst>
              <a:ext uri="{FF2B5EF4-FFF2-40B4-BE49-F238E27FC236}">
                <a16:creationId xmlns:a16="http://schemas.microsoft.com/office/drawing/2014/main" id="{5F4F4A52-2AF1-4ADF-0769-74B2360785C2}"/>
              </a:ext>
            </a:extLst>
          </p:cNvPr>
          <p:cNvSpPr>
            <a:spLocks noGrp="1"/>
          </p:cNvSpPr>
          <p:nvPr>
            <p:ph sz="half" idx="2"/>
          </p:nvPr>
        </p:nvSpPr>
        <p:spPr>
          <a:xfrm>
            <a:off x="839788" y="2505075"/>
            <a:ext cx="5157787" cy="368458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5" name="מציין מיקום טקסט 4">
            <a:extLst>
              <a:ext uri="{FF2B5EF4-FFF2-40B4-BE49-F238E27FC236}">
                <a16:creationId xmlns:a16="http://schemas.microsoft.com/office/drawing/2014/main" id="{6C9D86A6-654B-81F5-C366-1E54F992AF7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6" name="מציין מיקום תוכן 5">
            <a:extLst>
              <a:ext uri="{FF2B5EF4-FFF2-40B4-BE49-F238E27FC236}">
                <a16:creationId xmlns:a16="http://schemas.microsoft.com/office/drawing/2014/main" id="{C5663C5E-1D69-377F-3C16-7079C36EB1FF}"/>
              </a:ext>
            </a:extLst>
          </p:cNvPr>
          <p:cNvSpPr>
            <a:spLocks noGrp="1"/>
          </p:cNvSpPr>
          <p:nvPr>
            <p:ph sz="quarter" idx="4"/>
          </p:nvPr>
        </p:nvSpPr>
        <p:spPr>
          <a:xfrm>
            <a:off x="6172200" y="2505075"/>
            <a:ext cx="5183188" cy="368458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7" name="מציין מיקום של תאריך 6">
            <a:extLst>
              <a:ext uri="{FF2B5EF4-FFF2-40B4-BE49-F238E27FC236}">
                <a16:creationId xmlns:a16="http://schemas.microsoft.com/office/drawing/2014/main" id="{88DD7C78-D71E-5C50-5349-4A11D356461C}"/>
              </a:ext>
            </a:extLst>
          </p:cNvPr>
          <p:cNvSpPr>
            <a:spLocks noGrp="1"/>
          </p:cNvSpPr>
          <p:nvPr>
            <p:ph type="dt" sz="half" idx="10"/>
          </p:nvPr>
        </p:nvSpPr>
        <p:spPr/>
        <p:txBody>
          <a:bodyPr/>
          <a:lstStyle/>
          <a:p>
            <a:fld id="{6E8E76FF-513B-4804-9623-269C5667980A}" type="datetimeFigureOut">
              <a:rPr lang="he-IL" smtClean="0"/>
              <a:t>י"ט/אב/תשפ"ג</a:t>
            </a:fld>
            <a:endParaRPr lang="he-IL"/>
          </a:p>
        </p:txBody>
      </p:sp>
      <p:sp>
        <p:nvSpPr>
          <p:cNvPr id="8" name="מציין מיקום של כותרת תחתונה 7">
            <a:extLst>
              <a:ext uri="{FF2B5EF4-FFF2-40B4-BE49-F238E27FC236}">
                <a16:creationId xmlns:a16="http://schemas.microsoft.com/office/drawing/2014/main" id="{78EE3FA9-8AE2-F32A-8B0E-0CADCA5EBF2B}"/>
              </a:ext>
            </a:extLst>
          </p:cNvPr>
          <p:cNvSpPr>
            <a:spLocks noGrp="1"/>
          </p:cNvSpPr>
          <p:nvPr>
            <p:ph type="ftr" sz="quarter" idx="11"/>
          </p:nvPr>
        </p:nvSpPr>
        <p:spPr/>
        <p:txBody>
          <a:bodyPr/>
          <a:lstStyle/>
          <a:p>
            <a:endParaRPr lang="he-IL"/>
          </a:p>
        </p:txBody>
      </p:sp>
      <p:sp>
        <p:nvSpPr>
          <p:cNvPr id="9" name="מציין מיקום של מספר שקופית 8">
            <a:extLst>
              <a:ext uri="{FF2B5EF4-FFF2-40B4-BE49-F238E27FC236}">
                <a16:creationId xmlns:a16="http://schemas.microsoft.com/office/drawing/2014/main" id="{11AB0627-B924-1422-D6DE-DB6F2079B4F3}"/>
              </a:ext>
            </a:extLst>
          </p:cNvPr>
          <p:cNvSpPr>
            <a:spLocks noGrp="1"/>
          </p:cNvSpPr>
          <p:nvPr>
            <p:ph type="sldNum" sz="quarter" idx="12"/>
          </p:nvPr>
        </p:nvSpPr>
        <p:spPr/>
        <p:txBody>
          <a:bodyPr/>
          <a:lstStyle/>
          <a:p>
            <a:fld id="{9A4D31A4-9511-4A14-99BC-84896F7B0775}" type="slidenum">
              <a:rPr lang="he-IL" smtClean="0"/>
              <a:t>‹#›</a:t>
            </a:fld>
            <a:endParaRPr lang="he-IL"/>
          </a:p>
        </p:txBody>
      </p:sp>
    </p:spTree>
    <p:extLst>
      <p:ext uri="{BB962C8B-B14F-4D97-AF65-F5344CB8AC3E}">
        <p14:creationId xmlns:p14="http://schemas.microsoft.com/office/powerpoint/2010/main" val="3014767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כותרת בלבד">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73A86B1B-1AA7-CD6D-E423-71340A22313D}"/>
              </a:ext>
            </a:extLst>
          </p:cNvPr>
          <p:cNvSpPr>
            <a:spLocks noGrp="1"/>
          </p:cNvSpPr>
          <p:nvPr>
            <p:ph type="title"/>
          </p:nvPr>
        </p:nvSpPr>
        <p:spPr/>
        <p:txBody>
          <a:bodyPr/>
          <a:lstStyle/>
          <a:p>
            <a:r>
              <a:rPr lang="he-IL"/>
              <a:t>לחץ כדי לערוך סגנון כותרת של תבנית בסיס</a:t>
            </a:r>
          </a:p>
        </p:txBody>
      </p:sp>
      <p:sp>
        <p:nvSpPr>
          <p:cNvPr id="3" name="מציין מיקום של תאריך 2">
            <a:extLst>
              <a:ext uri="{FF2B5EF4-FFF2-40B4-BE49-F238E27FC236}">
                <a16:creationId xmlns:a16="http://schemas.microsoft.com/office/drawing/2014/main" id="{6A434CF6-9A3A-9F69-B006-6BDEBB92A084}"/>
              </a:ext>
            </a:extLst>
          </p:cNvPr>
          <p:cNvSpPr>
            <a:spLocks noGrp="1"/>
          </p:cNvSpPr>
          <p:nvPr>
            <p:ph type="dt" sz="half" idx="10"/>
          </p:nvPr>
        </p:nvSpPr>
        <p:spPr/>
        <p:txBody>
          <a:bodyPr/>
          <a:lstStyle/>
          <a:p>
            <a:fld id="{6E8E76FF-513B-4804-9623-269C5667980A}" type="datetimeFigureOut">
              <a:rPr lang="he-IL" smtClean="0"/>
              <a:t>י"ט/אב/תשפ"ג</a:t>
            </a:fld>
            <a:endParaRPr lang="he-IL"/>
          </a:p>
        </p:txBody>
      </p:sp>
      <p:sp>
        <p:nvSpPr>
          <p:cNvPr id="4" name="מציין מיקום של כותרת תחתונה 3">
            <a:extLst>
              <a:ext uri="{FF2B5EF4-FFF2-40B4-BE49-F238E27FC236}">
                <a16:creationId xmlns:a16="http://schemas.microsoft.com/office/drawing/2014/main" id="{B897B2CC-2BE0-E2B7-9C25-551ADA2CCE1B}"/>
              </a:ext>
            </a:extLst>
          </p:cNvPr>
          <p:cNvSpPr>
            <a:spLocks noGrp="1"/>
          </p:cNvSpPr>
          <p:nvPr>
            <p:ph type="ftr" sz="quarter" idx="11"/>
          </p:nvPr>
        </p:nvSpPr>
        <p:spPr/>
        <p:txBody>
          <a:bodyPr/>
          <a:lstStyle/>
          <a:p>
            <a:endParaRPr lang="he-IL"/>
          </a:p>
        </p:txBody>
      </p:sp>
      <p:sp>
        <p:nvSpPr>
          <p:cNvPr id="5" name="מציין מיקום של מספר שקופית 4">
            <a:extLst>
              <a:ext uri="{FF2B5EF4-FFF2-40B4-BE49-F238E27FC236}">
                <a16:creationId xmlns:a16="http://schemas.microsoft.com/office/drawing/2014/main" id="{5D2BE369-F741-4D58-A8DE-459C2B3A6163}"/>
              </a:ext>
            </a:extLst>
          </p:cNvPr>
          <p:cNvSpPr>
            <a:spLocks noGrp="1"/>
          </p:cNvSpPr>
          <p:nvPr>
            <p:ph type="sldNum" sz="quarter" idx="12"/>
          </p:nvPr>
        </p:nvSpPr>
        <p:spPr/>
        <p:txBody>
          <a:bodyPr/>
          <a:lstStyle/>
          <a:p>
            <a:fld id="{9A4D31A4-9511-4A14-99BC-84896F7B0775}" type="slidenum">
              <a:rPr lang="he-IL" smtClean="0"/>
              <a:t>‹#›</a:t>
            </a:fld>
            <a:endParaRPr lang="he-IL"/>
          </a:p>
        </p:txBody>
      </p:sp>
    </p:spTree>
    <p:extLst>
      <p:ext uri="{BB962C8B-B14F-4D97-AF65-F5344CB8AC3E}">
        <p14:creationId xmlns:p14="http://schemas.microsoft.com/office/powerpoint/2010/main" val="33843219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ריק">
    <p:spTree>
      <p:nvGrpSpPr>
        <p:cNvPr id="1" name=""/>
        <p:cNvGrpSpPr/>
        <p:nvPr/>
      </p:nvGrpSpPr>
      <p:grpSpPr>
        <a:xfrm>
          <a:off x="0" y="0"/>
          <a:ext cx="0" cy="0"/>
          <a:chOff x="0" y="0"/>
          <a:chExt cx="0" cy="0"/>
        </a:xfrm>
      </p:grpSpPr>
      <p:sp>
        <p:nvSpPr>
          <p:cNvPr id="2" name="מציין מיקום של תאריך 1">
            <a:extLst>
              <a:ext uri="{FF2B5EF4-FFF2-40B4-BE49-F238E27FC236}">
                <a16:creationId xmlns:a16="http://schemas.microsoft.com/office/drawing/2014/main" id="{6CAB760B-17B4-D86F-3955-41D2028AC042}"/>
              </a:ext>
            </a:extLst>
          </p:cNvPr>
          <p:cNvSpPr>
            <a:spLocks noGrp="1"/>
          </p:cNvSpPr>
          <p:nvPr>
            <p:ph type="dt" sz="half" idx="10"/>
          </p:nvPr>
        </p:nvSpPr>
        <p:spPr/>
        <p:txBody>
          <a:bodyPr/>
          <a:lstStyle/>
          <a:p>
            <a:fld id="{6E8E76FF-513B-4804-9623-269C5667980A}" type="datetimeFigureOut">
              <a:rPr lang="he-IL" smtClean="0"/>
              <a:t>י"ט/אב/תשפ"ג</a:t>
            </a:fld>
            <a:endParaRPr lang="he-IL"/>
          </a:p>
        </p:txBody>
      </p:sp>
      <p:sp>
        <p:nvSpPr>
          <p:cNvPr id="3" name="מציין מיקום של כותרת תחתונה 2">
            <a:extLst>
              <a:ext uri="{FF2B5EF4-FFF2-40B4-BE49-F238E27FC236}">
                <a16:creationId xmlns:a16="http://schemas.microsoft.com/office/drawing/2014/main" id="{CC692A27-2E52-7EBF-F784-7616365B5C1D}"/>
              </a:ext>
            </a:extLst>
          </p:cNvPr>
          <p:cNvSpPr>
            <a:spLocks noGrp="1"/>
          </p:cNvSpPr>
          <p:nvPr>
            <p:ph type="ftr" sz="quarter" idx="11"/>
          </p:nvPr>
        </p:nvSpPr>
        <p:spPr/>
        <p:txBody>
          <a:bodyPr/>
          <a:lstStyle/>
          <a:p>
            <a:endParaRPr lang="he-IL"/>
          </a:p>
        </p:txBody>
      </p:sp>
      <p:sp>
        <p:nvSpPr>
          <p:cNvPr id="4" name="מציין מיקום של מספר שקופית 3">
            <a:extLst>
              <a:ext uri="{FF2B5EF4-FFF2-40B4-BE49-F238E27FC236}">
                <a16:creationId xmlns:a16="http://schemas.microsoft.com/office/drawing/2014/main" id="{82B5E16D-222B-80BF-E34A-2D63CEF4251E}"/>
              </a:ext>
            </a:extLst>
          </p:cNvPr>
          <p:cNvSpPr>
            <a:spLocks noGrp="1"/>
          </p:cNvSpPr>
          <p:nvPr>
            <p:ph type="sldNum" sz="quarter" idx="12"/>
          </p:nvPr>
        </p:nvSpPr>
        <p:spPr/>
        <p:txBody>
          <a:bodyPr/>
          <a:lstStyle/>
          <a:p>
            <a:fld id="{9A4D31A4-9511-4A14-99BC-84896F7B0775}" type="slidenum">
              <a:rPr lang="he-IL" smtClean="0"/>
              <a:t>‹#›</a:t>
            </a:fld>
            <a:endParaRPr lang="he-IL"/>
          </a:p>
        </p:txBody>
      </p:sp>
    </p:spTree>
    <p:extLst>
      <p:ext uri="{BB962C8B-B14F-4D97-AF65-F5344CB8AC3E}">
        <p14:creationId xmlns:p14="http://schemas.microsoft.com/office/powerpoint/2010/main" val="24783591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תוכן עם כיתוב">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9FDB20EA-F4FB-A291-3EF2-5E06E749C2F2}"/>
              </a:ext>
            </a:extLst>
          </p:cNvPr>
          <p:cNvSpPr>
            <a:spLocks noGrp="1"/>
          </p:cNvSpPr>
          <p:nvPr>
            <p:ph type="title"/>
          </p:nvPr>
        </p:nvSpPr>
        <p:spPr>
          <a:xfrm>
            <a:off x="839788" y="457200"/>
            <a:ext cx="3932237" cy="1600200"/>
          </a:xfrm>
        </p:spPr>
        <p:txBody>
          <a:bodyPr anchor="b"/>
          <a:lstStyle>
            <a:lvl1pPr>
              <a:defRPr sz="3200"/>
            </a:lvl1pPr>
          </a:lstStyle>
          <a:p>
            <a:r>
              <a:rPr lang="he-IL"/>
              <a:t>לחץ כדי לערוך סגנון כותרת של תבנית בסיס</a:t>
            </a:r>
          </a:p>
        </p:txBody>
      </p:sp>
      <p:sp>
        <p:nvSpPr>
          <p:cNvPr id="3" name="מציין מיקום תוכן 2">
            <a:extLst>
              <a:ext uri="{FF2B5EF4-FFF2-40B4-BE49-F238E27FC236}">
                <a16:creationId xmlns:a16="http://schemas.microsoft.com/office/drawing/2014/main" id="{8A15B9B8-D13D-457F-D446-3AF93ADC7C0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טקסט 3">
            <a:extLst>
              <a:ext uri="{FF2B5EF4-FFF2-40B4-BE49-F238E27FC236}">
                <a16:creationId xmlns:a16="http://schemas.microsoft.com/office/drawing/2014/main" id="{3731CB6F-D948-B048-5D49-DE598EDADB2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מציין מיקום של תאריך 4">
            <a:extLst>
              <a:ext uri="{FF2B5EF4-FFF2-40B4-BE49-F238E27FC236}">
                <a16:creationId xmlns:a16="http://schemas.microsoft.com/office/drawing/2014/main" id="{B5B02D12-D084-3186-24B1-72538A9C06FC}"/>
              </a:ext>
            </a:extLst>
          </p:cNvPr>
          <p:cNvSpPr>
            <a:spLocks noGrp="1"/>
          </p:cNvSpPr>
          <p:nvPr>
            <p:ph type="dt" sz="half" idx="10"/>
          </p:nvPr>
        </p:nvSpPr>
        <p:spPr/>
        <p:txBody>
          <a:bodyPr/>
          <a:lstStyle/>
          <a:p>
            <a:fld id="{6E8E76FF-513B-4804-9623-269C5667980A}" type="datetimeFigureOut">
              <a:rPr lang="he-IL" smtClean="0"/>
              <a:t>י"ט/אב/תשפ"ג</a:t>
            </a:fld>
            <a:endParaRPr lang="he-IL"/>
          </a:p>
        </p:txBody>
      </p:sp>
      <p:sp>
        <p:nvSpPr>
          <p:cNvPr id="6" name="מציין מיקום של כותרת תחתונה 5">
            <a:extLst>
              <a:ext uri="{FF2B5EF4-FFF2-40B4-BE49-F238E27FC236}">
                <a16:creationId xmlns:a16="http://schemas.microsoft.com/office/drawing/2014/main" id="{62A0B672-E863-ADA5-83DF-821858B607D6}"/>
              </a:ext>
            </a:extLst>
          </p:cNvPr>
          <p:cNvSpPr>
            <a:spLocks noGrp="1"/>
          </p:cNvSpPr>
          <p:nvPr>
            <p:ph type="ftr" sz="quarter" idx="11"/>
          </p:nvPr>
        </p:nvSpPr>
        <p:spPr/>
        <p:txBody>
          <a:bodyPr/>
          <a:lstStyle/>
          <a:p>
            <a:endParaRPr lang="he-IL"/>
          </a:p>
        </p:txBody>
      </p:sp>
      <p:sp>
        <p:nvSpPr>
          <p:cNvPr id="7" name="מציין מיקום של מספר שקופית 6">
            <a:extLst>
              <a:ext uri="{FF2B5EF4-FFF2-40B4-BE49-F238E27FC236}">
                <a16:creationId xmlns:a16="http://schemas.microsoft.com/office/drawing/2014/main" id="{F0734E66-4C0E-CE48-3733-61427CB178F7}"/>
              </a:ext>
            </a:extLst>
          </p:cNvPr>
          <p:cNvSpPr>
            <a:spLocks noGrp="1"/>
          </p:cNvSpPr>
          <p:nvPr>
            <p:ph type="sldNum" sz="quarter" idx="12"/>
          </p:nvPr>
        </p:nvSpPr>
        <p:spPr/>
        <p:txBody>
          <a:bodyPr/>
          <a:lstStyle/>
          <a:p>
            <a:fld id="{9A4D31A4-9511-4A14-99BC-84896F7B0775}" type="slidenum">
              <a:rPr lang="he-IL" smtClean="0"/>
              <a:t>‹#›</a:t>
            </a:fld>
            <a:endParaRPr lang="he-IL"/>
          </a:p>
        </p:txBody>
      </p:sp>
    </p:spTree>
    <p:extLst>
      <p:ext uri="{BB962C8B-B14F-4D97-AF65-F5344CB8AC3E}">
        <p14:creationId xmlns:p14="http://schemas.microsoft.com/office/powerpoint/2010/main" val="18407032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תמונה עם כיתוב">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E40859AD-56E7-9EB3-AD35-4F872033BCB9}"/>
              </a:ext>
            </a:extLst>
          </p:cNvPr>
          <p:cNvSpPr>
            <a:spLocks noGrp="1"/>
          </p:cNvSpPr>
          <p:nvPr>
            <p:ph type="title"/>
          </p:nvPr>
        </p:nvSpPr>
        <p:spPr>
          <a:xfrm>
            <a:off x="839788" y="457200"/>
            <a:ext cx="3932237" cy="1600200"/>
          </a:xfrm>
        </p:spPr>
        <p:txBody>
          <a:bodyPr anchor="b"/>
          <a:lstStyle>
            <a:lvl1pPr>
              <a:defRPr sz="3200"/>
            </a:lvl1pPr>
          </a:lstStyle>
          <a:p>
            <a:r>
              <a:rPr lang="he-IL"/>
              <a:t>לחץ כדי לערוך סגנון כותרת של תבנית בסיס</a:t>
            </a:r>
          </a:p>
        </p:txBody>
      </p:sp>
      <p:sp>
        <p:nvSpPr>
          <p:cNvPr id="3" name="מציין מיקום של תמונה 2">
            <a:extLst>
              <a:ext uri="{FF2B5EF4-FFF2-40B4-BE49-F238E27FC236}">
                <a16:creationId xmlns:a16="http://schemas.microsoft.com/office/drawing/2014/main" id="{895386E4-7DA8-2292-00C3-3C234DDA5F0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he-IL"/>
          </a:p>
        </p:txBody>
      </p:sp>
      <p:sp>
        <p:nvSpPr>
          <p:cNvPr id="4" name="מציין מיקום טקסט 3">
            <a:extLst>
              <a:ext uri="{FF2B5EF4-FFF2-40B4-BE49-F238E27FC236}">
                <a16:creationId xmlns:a16="http://schemas.microsoft.com/office/drawing/2014/main" id="{3A52D8D6-B04C-FE8A-C01A-D2D02705A78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מציין מיקום של תאריך 4">
            <a:extLst>
              <a:ext uri="{FF2B5EF4-FFF2-40B4-BE49-F238E27FC236}">
                <a16:creationId xmlns:a16="http://schemas.microsoft.com/office/drawing/2014/main" id="{5F4CCDE2-8793-FEF2-47F8-6160FF787A2E}"/>
              </a:ext>
            </a:extLst>
          </p:cNvPr>
          <p:cNvSpPr>
            <a:spLocks noGrp="1"/>
          </p:cNvSpPr>
          <p:nvPr>
            <p:ph type="dt" sz="half" idx="10"/>
          </p:nvPr>
        </p:nvSpPr>
        <p:spPr/>
        <p:txBody>
          <a:bodyPr/>
          <a:lstStyle/>
          <a:p>
            <a:fld id="{6E8E76FF-513B-4804-9623-269C5667980A}" type="datetimeFigureOut">
              <a:rPr lang="he-IL" smtClean="0"/>
              <a:t>י"ט/אב/תשפ"ג</a:t>
            </a:fld>
            <a:endParaRPr lang="he-IL"/>
          </a:p>
        </p:txBody>
      </p:sp>
      <p:sp>
        <p:nvSpPr>
          <p:cNvPr id="6" name="מציין מיקום של כותרת תחתונה 5">
            <a:extLst>
              <a:ext uri="{FF2B5EF4-FFF2-40B4-BE49-F238E27FC236}">
                <a16:creationId xmlns:a16="http://schemas.microsoft.com/office/drawing/2014/main" id="{C63FDF79-C3C2-0A59-77C6-B16D5B118C84}"/>
              </a:ext>
            </a:extLst>
          </p:cNvPr>
          <p:cNvSpPr>
            <a:spLocks noGrp="1"/>
          </p:cNvSpPr>
          <p:nvPr>
            <p:ph type="ftr" sz="quarter" idx="11"/>
          </p:nvPr>
        </p:nvSpPr>
        <p:spPr/>
        <p:txBody>
          <a:bodyPr/>
          <a:lstStyle/>
          <a:p>
            <a:endParaRPr lang="he-IL"/>
          </a:p>
        </p:txBody>
      </p:sp>
      <p:sp>
        <p:nvSpPr>
          <p:cNvPr id="7" name="מציין מיקום של מספר שקופית 6">
            <a:extLst>
              <a:ext uri="{FF2B5EF4-FFF2-40B4-BE49-F238E27FC236}">
                <a16:creationId xmlns:a16="http://schemas.microsoft.com/office/drawing/2014/main" id="{A47AAF19-80EE-303A-451C-A1117EDA65CE}"/>
              </a:ext>
            </a:extLst>
          </p:cNvPr>
          <p:cNvSpPr>
            <a:spLocks noGrp="1"/>
          </p:cNvSpPr>
          <p:nvPr>
            <p:ph type="sldNum" sz="quarter" idx="12"/>
          </p:nvPr>
        </p:nvSpPr>
        <p:spPr/>
        <p:txBody>
          <a:bodyPr/>
          <a:lstStyle/>
          <a:p>
            <a:fld id="{9A4D31A4-9511-4A14-99BC-84896F7B0775}" type="slidenum">
              <a:rPr lang="he-IL" smtClean="0"/>
              <a:t>‹#›</a:t>
            </a:fld>
            <a:endParaRPr lang="he-IL"/>
          </a:p>
        </p:txBody>
      </p:sp>
    </p:spTree>
    <p:extLst>
      <p:ext uri="{BB962C8B-B14F-4D97-AF65-F5344CB8AC3E}">
        <p14:creationId xmlns:p14="http://schemas.microsoft.com/office/powerpoint/2010/main" val="16615184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1">
            <a:extLst>
              <a:ext uri="{FF2B5EF4-FFF2-40B4-BE49-F238E27FC236}">
                <a16:creationId xmlns:a16="http://schemas.microsoft.com/office/drawing/2014/main" id="{FAC2368A-E877-953C-07E5-0795B4F814EF}"/>
              </a:ext>
            </a:extLst>
          </p:cNvPr>
          <p:cNvSpPr>
            <a:spLocks noGrp="1"/>
          </p:cNvSpPr>
          <p:nvPr>
            <p:ph type="title"/>
          </p:nvPr>
        </p:nvSpPr>
        <p:spPr>
          <a:xfrm>
            <a:off x="838200" y="365125"/>
            <a:ext cx="10515600" cy="1325563"/>
          </a:xfrm>
          <a:prstGeom prst="rect">
            <a:avLst/>
          </a:prstGeom>
        </p:spPr>
        <p:txBody>
          <a:bodyPr vert="horz" lIns="91440" tIns="45720" rIns="91440" bIns="45720" rtlCol="1" anchor="ctr">
            <a:normAutofit/>
          </a:bodyPr>
          <a:lstStyle/>
          <a:p>
            <a:r>
              <a:rPr lang="he-IL"/>
              <a:t>לחץ כדי לערוך סגנון כותרת של תבנית בסיס</a:t>
            </a:r>
          </a:p>
        </p:txBody>
      </p:sp>
      <p:sp>
        <p:nvSpPr>
          <p:cNvPr id="3" name="מציין מיקום טקסט 2">
            <a:extLst>
              <a:ext uri="{FF2B5EF4-FFF2-40B4-BE49-F238E27FC236}">
                <a16:creationId xmlns:a16="http://schemas.microsoft.com/office/drawing/2014/main" id="{CA078E4A-813D-62E8-7C98-C4FDE9193C9C}"/>
              </a:ext>
            </a:extLst>
          </p:cNvPr>
          <p:cNvSpPr>
            <a:spLocks noGrp="1"/>
          </p:cNvSpPr>
          <p:nvPr>
            <p:ph type="body" idx="1"/>
          </p:nvPr>
        </p:nvSpPr>
        <p:spPr>
          <a:xfrm>
            <a:off x="838200" y="1825625"/>
            <a:ext cx="10515600" cy="4351338"/>
          </a:xfrm>
          <a:prstGeom prst="rect">
            <a:avLst/>
          </a:prstGeom>
        </p:spPr>
        <p:txBody>
          <a:bodyPr vert="horz" lIns="91440" tIns="45720" rIns="91440" bIns="45720" rtlCol="1">
            <a:normAutofit/>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a:extLst>
              <a:ext uri="{FF2B5EF4-FFF2-40B4-BE49-F238E27FC236}">
                <a16:creationId xmlns:a16="http://schemas.microsoft.com/office/drawing/2014/main" id="{7130672D-7F19-E496-DE7E-E6183E03F0C6}"/>
              </a:ext>
            </a:extLst>
          </p:cNvPr>
          <p:cNvSpPr>
            <a:spLocks noGrp="1"/>
          </p:cNvSpPr>
          <p:nvPr>
            <p:ph type="dt" sz="half" idx="2"/>
          </p:nvPr>
        </p:nvSpPr>
        <p:spPr>
          <a:xfrm>
            <a:off x="8610600" y="6356350"/>
            <a:ext cx="2743200" cy="365125"/>
          </a:xfrm>
          <a:prstGeom prst="rect">
            <a:avLst/>
          </a:prstGeom>
        </p:spPr>
        <p:txBody>
          <a:bodyPr vert="horz" lIns="91440" tIns="45720" rIns="91440" bIns="45720" rtlCol="1" anchor="ctr"/>
          <a:lstStyle>
            <a:lvl1pPr algn="r">
              <a:defRPr sz="1200">
                <a:solidFill>
                  <a:schemeClr val="tx1">
                    <a:tint val="75000"/>
                  </a:schemeClr>
                </a:solidFill>
              </a:defRPr>
            </a:lvl1pPr>
          </a:lstStyle>
          <a:p>
            <a:fld id="{6E8E76FF-513B-4804-9623-269C5667980A}" type="datetimeFigureOut">
              <a:rPr lang="he-IL" smtClean="0"/>
              <a:t>י"ט/אב/תשפ"ג</a:t>
            </a:fld>
            <a:endParaRPr lang="he-IL"/>
          </a:p>
        </p:txBody>
      </p:sp>
      <p:sp>
        <p:nvSpPr>
          <p:cNvPr id="5" name="מציין מיקום של כותרת תחתונה 4">
            <a:extLst>
              <a:ext uri="{FF2B5EF4-FFF2-40B4-BE49-F238E27FC236}">
                <a16:creationId xmlns:a16="http://schemas.microsoft.com/office/drawing/2014/main" id="{6993C2C6-5E1D-5996-F31F-9979C507ABA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1" anchor="ctr"/>
          <a:lstStyle>
            <a:lvl1pPr algn="ctr">
              <a:defRPr sz="1200">
                <a:solidFill>
                  <a:schemeClr val="tx1">
                    <a:tint val="75000"/>
                  </a:schemeClr>
                </a:solidFill>
              </a:defRPr>
            </a:lvl1pPr>
          </a:lstStyle>
          <a:p>
            <a:endParaRPr lang="he-IL"/>
          </a:p>
        </p:txBody>
      </p:sp>
      <p:sp>
        <p:nvSpPr>
          <p:cNvPr id="6" name="מציין מיקום של מספר שקופית 5">
            <a:extLst>
              <a:ext uri="{FF2B5EF4-FFF2-40B4-BE49-F238E27FC236}">
                <a16:creationId xmlns:a16="http://schemas.microsoft.com/office/drawing/2014/main" id="{96379007-E9FE-799D-0319-F0E00E708857}"/>
              </a:ext>
            </a:extLst>
          </p:cNvPr>
          <p:cNvSpPr>
            <a:spLocks noGrp="1"/>
          </p:cNvSpPr>
          <p:nvPr>
            <p:ph type="sldNum" sz="quarter" idx="4"/>
          </p:nvPr>
        </p:nvSpPr>
        <p:spPr>
          <a:xfrm>
            <a:off x="838200" y="6356350"/>
            <a:ext cx="2743200" cy="365125"/>
          </a:xfrm>
          <a:prstGeom prst="rect">
            <a:avLst/>
          </a:prstGeom>
        </p:spPr>
        <p:txBody>
          <a:bodyPr vert="horz" lIns="91440" tIns="45720" rIns="91440" bIns="45720" rtlCol="1" anchor="ctr"/>
          <a:lstStyle>
            <a:lvl1pPr algn="l">
              <a:defRPr sz="1200">
                <a:solidFill>
                  <a:schemeClr val="tx1">
                    <a:tint val="75000"/>
                  </a:schemeClr>
                </a:solidFill>
              </a:defRPr>
            </a:lvl1pPr>
          </a:lstStyle>
          <a:p>
            <a:fld id="{9A4D31A4-9511-4A14-99BC-84896F7B0775}" type="slidenum">
              <a:rPr lang="he-IL" smtClean="0"/>
              <a:t>‹#›</a:t>
            </a:fld>
            <a:endParaRPr lang="he-IL"/>
          </a:p>
        </p:txBody>
      </p:sp>
    </p:spTree>
    <p:extLst>
      <p:ext uri="{BB962C8B-B14F-4D97-AF65-F5344CB8AC3E}">
        <p14:creationId xmlns:p14="http://schemas.microsoft.com/office/powerpoint/2010/main" val="280629917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r" defTabSz="914400" rtl="1"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hyperlink" Target="https://rea.ceibal.edu.uy/elp/estadistica-con-turing/fuentes_crditos_licencias.html"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rea.ceibal.edu.uy/elp/estadistica-con-turing/fuentes_crditos_licencias.html" TargetMode="External"/><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hyperlink" Target="https://diggita.com/story.php?title=Arcano_-_Le_profezie_di_Leonardo_da_Vinci" TargetMode="Externa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s://www.freesion.com/article/46021033341/" TargetMode="External"/><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hyperlink" Target="https://www.publicdomainpictures.net/view-image.php?image=1213&amp;picture=stop-sign" TargetMode="External"/><Relationship Id="rId2" Type="http://schemas.openxmlformats.org/officeDocument/2006/relationships/image" Target="../media/image56.jpg"/><Relationship Id="rId1"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hyperlink" Target="https://machinelearningmastery.com/threshold-moving-for-imbalanced-classification/" TargetMode="External"/></Relationships>
</file>

<file path=ppt/slides/_rels/slide4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hyperlink" Target="https://github.com/michaelscheinfeild/FacesSmall/"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hyperlink" Target="https://pixnio.com/sport/football/sport-game-grass-football-training-team-strategy-sunny-day" TargetMode="External"/><Relationship Id="rId4" Type="http://schemas.openxmlformats.org/officeDocument/2006/relationships/image" Target="../media/image10.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369E1CE8-0C86-EFA1-4EC4-E30EA5AE8039}"/>
              </a:ext>
            </a:extLst>
          </p:cNvPr>
          <p:cNvSpPr>
            <a:spLocks noGrp="1"/>
          </p:cNvSpPr>
          <p:nvPr>
            <p:ph type="ctrTitle"/>
          </p:nvPr>
        </p:nvSpPr>
        <p:spPr>
          <a:xfrm>
            <a:off x="1389776" y="406675"/>
            <a:ext cx="9144000" cy="1867775"/>
          </a:xfrm>
        </p:spPr>
        <p:txBody>
          <a:bodyPr>
            <a:normAutofit/>
          </a:bodyPr>
          <a:lstStyle/>
          <a:p>
            <a:r>
              <a:rPr lang="en-US" b="0" i="0" u="none" strike="noStrike" baseline="0" dirty="0">
                <a:latin typeface="ArialMT"/>
              </a:rPr>
              <a:t>Face Image Classification</a:t>
            </a:r>
            <a:endParaRPr lang="he-IL" sz="23900" dirty="0"/>
          </a:p>
        </p:txBody>
      </p:sp>
      <p:sp>
        <p:nvSpPr>
          <p:cNvPr id="3" name="כותרת משנה 2">
            <a:extLst>
              <a:ext uri="{FF2B5EF4-FFF2-40B4-BE49-F238E27FC236}">
                <a16:creationId xmlns:a16="http://schemas.microsoft.com/office/drawing/2014/main" id="{DC66C079-1B45-C0D2-87AD-2B7DD6F3451E}"/>
              </a:ext>
            </a:extLst>
          </p:cNvPr>
          <p:cNvSpPr>
            <a:spLocks noGrp="1"/>
          </p:cNvSpPr>
          <p:nvPr>
            <p:ph type="subTitle" idx="1"/>
          </p:nvPr>
        </p:nvSpPr>
        <p:spPr>
          <a:xfrm>
            <a:off x="1389776" y="4583550"/>
            <a:ext cx="9144000" cy="1655762"/>
          </a:xfrm>
        </p:spPr>
        <p:txBody>
          <a:bodyPr>
            <a:normAutofit/>
          </a:bodyPr>
          <a:lstStyle/>
          <a:p>
            <a:r>
              <a:rPr lang="en-US" sz="1600" dirty="0"/>
              <a:t>Michael Scheinfeild</a:t>
            </a:r>
          </a:p>
          <a:p>
            <a:r>
              <a:rPr lang="en-US" sz="1600" dirty="0"/>
              <a:t>04/08/2023</a:t>
            </a:r>
            <a:endParaRPr lang="he-IL" sz="1600" dirty="0"/>
          </a:p>
        </p:txBody>
      </p:sp>
      <p:pic>
        <p:nvPicPr>
          <p:cNvPr id="5" name="תמונה 4" descr="כמה קרוצות קריגה זעירות בשורה">
            <a:extLst>
              <a:ext uri="{FF2B5EF4-FFF2-40B4-BE49-F238E27FC236}">
                <a16:creationId xmlns:a16="http://schemas.microsoft.com/office/drawing/2014/main" id="{B904E27D-8DB9-D4D4-305A-8C7D000806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9100" y="2852344"/>
            <a:ext cx="3319167" cy="2214956"/>
          </a:xfrm>
          <a:prstGeom prst="rect">
            <a:avLst/>
          </a:prstGeom>
        </p:spPr>
      </p:pic>
    </p:spTree>
    <p:extLst>
      <p:ext uri="{BB962C8B-B14F-4D97-AF65-F5344CB8AC3E}">
        <p14:creationId xmlns:p14="http://schemas.microsoft.com/office/powerpoint/2010/main" val="13933290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A03C7042-AB04-11DB-9BFE-090AFA0D9A8B}"/>
              </a:ext>
            </a:extLst>
          </p:cNvPr>
          <p:cNvSpPr>
            <a:spLocks noGrp="1"/>
          </p:cNvSpPr>
          <p:nvPr>
            <p:ph type="title"/>
          </p:nvPr>
        </p:nvSpPr>
        <p:spPr/>
        <p:txBody>
          <a:bodyPr/>
          <a:lstStyle/>
          <a:p>
            <a:pPr algn="l" rtl="0"/>
            <a:r>
              <a:rPr lang="en-US" dirty="0"/>
              <a:t>A. Model Validation Data Generator</a:t>
            </a:r>
            <a:endParaRPr lang="he-IL" dirty="0"/>
          </a:p>
        </p:txBody>
      </p:sp>
      <p:pic>
        <p:nvPicPr>
          <p:cNvPr id="5" name="תמונה 4">
            <a:extLst>
              <a:ext uri="{FF2B5EF4-FFF2-40B4-BE49-F238E27FC236}">
                <a16:creationId xmlns:a16="http://schemas.microsoft.com/office/drawing/2014/main" id="{B213BF4E-B7E7-EF7C-15FB-CF3DD5477E7A}"/>
              </a:ext>
            </a:extLst>
          </p:cNvPr>
          <p:cNvPicPr>
            <a:picLocks noChangeAspect="1"/>
          </p:cNvPicPr>
          <p:nvPr/>
        </p:nvPicPr>
        <p:blipFill>
          <a:blip r:embed="rId2"/>
          <a:stretch>
            <a:fillRect/>
          </a:stretch>
        </p:blipFill>
        <p:spPr>
          <a:xfrm>
            <a:off x="602116" y="1690688"/>
            <a:ext cx="9896475" cy="3790950"/>
          </a:xfrm>
          <a:prstGeom prst="rect">
            <a:avLst/>
          </a:prstGeom>
        </p:spPr>
      </p:pic>
      <p:pic>
        <p:nvPicPr>
          <p:cNvPr id="7" name="תמונה 6" descr="תמונה שמכילה גרפיקה, לוגו, סמל, עיצוב&#10;&#10;התיאור נוצר באופן אוטומטי">
            <a:extLst>
              <a:ext uri="{FF2B5EF4-FFF2-40B4-BE49-F238E27FC236}">
                <a16:creationId xmlns:a16="http://schemas.microsoft.com/office/drawing/2014/main" id="{70686FC4-D8A1-C5FB-8084-5B7FEEF46B4A}"/>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8707890" y="1690688"/>
            <a:ext cx="1790701" cy="1119188"/>
          </a:xfrm>
          <a:prstGeom prst="rect">
            <a:avLst/>
          </a:prstGeom>
        </p:spPr>
      </p:pic>
    </p:spTree>
    <p:extLst>
      <p:ext uri="{BB962C8B-B14F-4D97-AF65-F5344CB8AC3E}">
        <p14:creationId xmlns:p14="http://schemas.microsoft.com/office/powerpoint/2010/main" val="1241553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1AB81196-1E24-87F9-2763-149BF1DE1593}"/>
              </a:ext>
            </a:extLst>
          </p:cNvPr>
          <p:cNvSpPr>
            <a:spLocks noGrp="1"/>
          </p:cNvSpPr>
          <p:nvPr>
            <p:ph type="title"/>
          </p:nvPr>
        </p:nvSpPr>
        <p:spPr/>
        <p:txBody>
          <a:bodyPr/>
          <a:lstStyle/>
          <a:p>
            <a:pPr algn="l" rtl="0"/>
            <a:r>
              <a:rPr lang="en-US" dirty="0"/>
              <a:t>A. Model Validation Data Generator</a:t>
            </a:r>
            <a:endParaRPr lang="he-IL" dirty="0"/>
          </a:p>
        </p:txBody>
      </p:sp>
      <p:sp>
        <p:nvSpPr>
          <p:cNvPr id="4" name="Rectangle 1">
            <a:extLst>
              <a:ext uri="{FF2B5EF4-FFF2-40B4-BE49-F238E27FC236}">
                <a16:creationId xmlns:a16="http://schemas.microsoft.com/office/drawing/2014/main" id="{81559B0D-8799-C94F-9B3C-DDFD9D110E27}"/>
              </a:ext>
            </a:extLst>
          </p:cNvPr>
          <p:cNvSpPr>
            <a:spLocks noGrp="1" noChangeArrowheads="1"/>
          </p:cNvSpPr>
          <p:nvPr>
            <p:ph idx="1"/>
          </p:nvPr>
        </p:nvSpPr>
        <p:spPr bwMode="auto">
          <a:xfrm>
            <a:off x="838200" y="2431637"/>
            <a:ext cx="9772868" cy="3139321"/>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a:effectLst/>
        </p:spPr>
        <p:txBody>
          <a:bodyPr vert="horz" wrap="none" lIns="91440" tIns="45720" rIns="91440" bIns="45720" numCol="1" anchor="ctr" anchorCtr="0" compatLnSpc="1">
            <a:prstTxWarp prst="textNoShape">
              <a:avLst/>
            </a:prstTxWarp>
            <a:spAutoFit/>
          </a:bodyPr>
          <a:lstStyle/>
          <a:p>
            <a:pPr algn="l" rtl="0" eaLnBrk="0" fontAlgn="base" hangingPunct="0">
              <a:lnSpc>
                <a:spcPct val="100000"/>
              </a:lnSpc>
              <a:spcBef>
                <a:spcPct val="0"/>
              </a:spcBef>
              <a:spcAft>
                <a:spcPct val="0"/>
              </a:spcAft>
            </a:pPr>
            <a:r>
              <a:rPr kumimoji="0" lang="he-IL" altLang="he-IL" sz="1800" b="0" i="0" u="none" strike="noStrike" cap="none" normalizeH="0" baseline="0" dirty="0" err="1">
                <a:ln>
                  <a:noFill/>
                </a:ln>
                <a:solidFill>
                  <a:schemeClr val="tx1"/>
                </a:solidFill>
                <a:effectLst/>
                <a:latin typeface="Arial" panose="020B0604020202020204" pitchFamily="34" charset="0"/>
              </a:rPr>
              <a:t>This</a:t>
            </a:r>
            <a:r>
              <a:rPr kumimoji="0" lang="he-IL" altLang="he-IL" sz="1800" b="0" i="0" u="none" strike="noStrike" cap="none" normalizeH="0" baseline="0" dirty="0">
                <a:ln>
                  <a:noFill/>
                </a:ln>
                <a:solidFill>
                  <a:schemeClr val="tx1"/>
                </a:solidFill>
                <a:effectLst/>
                <a:latin typeface="Arial" panose="020B0604020202020204" pitchFamily="34" charset="0"/>
              </a:rPr>
              <a:t> </a:t>
            </a:r>
            <a:r>
              <a:rPr kumimoji="0" lang="he-IL" altLang="he-IL" sz="1800" b="0" i="0" u="none" strike="noStrike" cap="none" normalizeH="0" baseline="0" dirty="0" err="1">
                <a:ln>
                  <a:noFill/>
                </a:ln>
                <a:solidFill>
                  <a:schemeClr val="tx1"/>
                </a:solidFill>
                <a:effectLst/>
                <a:latin typeface="Arial" panose="020B0604020202020204" pitchFamily="34" charset="0"/>
              </a:rPr>
              <a:t>code</a:t>
            </a:r>
            <a:r>
              <a:rPr kumimoji="0" lang="he-IL" altLang="he-IL" sz="1800" b="0" i="0" u="none" strike="noStrike" cap="none" normalizeH="0" baseline="0" dirty="0">
                <a:ln>
                  <a:noFill/>
                </a:ln>
                <a:solidFill>
                  <a:schemeClr val="tx1"/>
                </a:solidFill>
                <a:effectLst/>
                <a:latin typeface="Arial" panose="020B0604020202020204" pitchFamily="34" charset="0"/>
              </a:rPr>
              <a:t> </a:t>
            </a:r>
            <a:r>
              <a:rPr kumimoji="0" lang="he-IL" altLang="he-IL" sz="1800" b="0" i="0" u="none" strike="noStrike" cap="none" normalizeH="0" baseline="0" dirty="0" err="1">
                <a:ln>
                  <a:noFill/>
                </a:ln>
                <a:solidFill>
                  <a:schemeClr val="tx1"/>
                </a:solidFill>
                <a:effectLst/>
                <a:latin typeface="Arial" panose="020B0604020202020204" pitchFamily="34" charset="0"/>
              </a:rPr>
              <a:t>creates</a:t>
            </a:r>
            <a:r>
              <a:rPr kumimoji="0" lang="he-IL" altLang="he-IL" sz="1800" b="0" i="0" u="none" strike="noStrike" cap="none" normalizeH="0" baseline="0" dirty="0">
                <a:ln>
                  <a:noFill/>
                </a:ln>
                <a:solidFill>
                  <a:schemeClr val="tx1"/>
                </a:solidFill>
                <a:effectLst/>
                <a:latin typeface="Arial" panose="020B0604020202020204" pitchFamily="34" charset="0"/>
              </a:rPr>
              <a:t> a </a:t>
            </a:r>
            <a:r>
              <a:rPr kumimoji="0" lang="he-IL" altLang="he-IL" sz="1800" b="0" i="0" u="none" strike="noStrike" cap="none" normalizeH="0" baseline="0" dirty="0" err="1">
                <a:ln>
                  <a:noFill/>
                </a:ln>
                <a:solidFill>
                  <a:schemeClr val="tx1"/>
                </a:solidFill>
                <a:effectLst/>
                <a:latin typeface="Arial" panose="020B0604020202020204" pitchFamily="34" charset="0"/>
              </a:rPr>
              <a:t>validation</a:t>
            </a:r>
            <a:r>
              <a:rPr kumimoji="0" lang="he-IL" altLang="he-IL" sz="1800" b="0" i="0" u="none" strike="noStrike" cap="none" normalizeH="0" baseline="0" dirty="0">
                <a:ln>
                  <a:noFill/>
                </a:ln>
                <a:solidFill>
                  <a:schemeClr val="tx1"/>
                </a:solidFill>
                <a:effectLst/>
                <a:latin typeface="Arial" panose="020B0604020202020204" pitchFamily="34" charset="0"/>
              </a:rPr>
              <a:t> </a:t>
            </a:r>
            <a:r>
              <a:rPr kumimoji="0" lang="he-IL" altLang="he-IL" sz="1800" b="0" i="0" u="none" strike="noStrike" cap="none" normalizeH="0" baseline="0" dirty="0" err="1">
                <a:ln>
                  <a:noFill/>
                </a:ln>
                <a:solidFill>
                  <a:schemeClr val="tx1"/>
                </a:solidFill>
                <a:effectLst/>
                <a:latin typeface="Arial" panose="020B0604020202020204" pitchFamily="34" charset="0"/>
              </a:rPr>
              <a:t>data</a:t>
            </a:r>
            <a:r>
              <a:rPr kumimoji="0" lang="he-IL" altLang="he-IL" sz="1800" b="0" i="0" u="none" strike="noStrike" cap="none" normalizeH="0" baseline="0" dirty="0">
                <a:ln>
                  <a:noFill/>
                </a:ln>
                <a:solidFill>
                  <a:schemeClr val="tx1"/>
                </a:solidFill>
                <a:effectLst/>
                <a:latin typeface="Arial" panose="020B0604020202020204" pitchFamily="34" charset="0"/>
              </a:rPr>
              <a:t> </a:t>
            </a:r>
            <a:r>
              <a:rPr kumimoji="0" lang="he-IL" altLang="he-IL" sz="1800" b="0" i="0" u="none" strike="noStrike" cap="none" normalizeH="0" baseline="0" dirty="0" err="1">
                <a:ln>
                  <a:noFill/>
                </a:ln>
                <a:solidFill>
                  <a:schemeClr val="tx1"/>
                </a:solidFill>
                <a:effectLst/>
                <a:latin typeface="Arial" panose="020B0604020202020204" pitchFamily="34" charset="0"/>
              </a:rPr>
              <a:t>generator</a:t>
            </a:r>
            <a:r>
              <a:rPr kumimoji="0" lang="he-IL" altLang="he-IL" sz="1800" b="0" i="0" u="none" strike="noStrike" cap="none" normalizeH="0" baseline="0" dirty="0">
                <a:ln>
                  <a:noFill/>
                </a:ln>
                <a:solidFill>
                  <a:schemeClr val="tx1"/>
                </a:solidFill>
                <a:effectLst/>
                <a:latin typeface="Arial" panose="020B0604020202020204" pitchFamily="34" charset="0"/>
              </a:rPr>
              <a:t> </a:t>
            </a:r>
            <a:r>
              <a:rPr kumimoji="0" lang="he-IL" altLang="he-IL" sz="1800" b="0" i="0" u="none" strike="noStrike" cap="none" normalizeH="0" baseline="0" dirty="0" err="1">
                <a:ln>
                  <a:noFill/>
                </a:ln>
                <a:solidFill>
                  <a:schemeClr val="tx1"/>
                </a:solidFill>
                <a:effectLst/>
                <a:latin typeface="Arial" panose="020B0604020202020204" pitchFamily="34" charset="0"/>
              </a:rPr>
              <a:t>for</a:t>
            </a:r>
            <a:r>
              <a:rPr kumimoji="0" lang="he-IL" altLang="he-IL" sz="1800" b="0" i="0" u="none" strike="noStrike" cap="none" normalizeH="0" baseline="0" dirty="0">
                <a:ln>
                  <a:noFill/>
                </a:ln>
                <a:solidFill>
                  <a:schemeClr val="tx1"/>
                </a:solidFill>
                <a:effectLst/>
                <a:latin typeface="Arial" panose="020B0604020202020204" pitchFamily="34" charset="0"/>
              </a:rPr>
              <a:t> a </a:t>
            </a:r>
          </a:p>
          <a:p>
            <a:pPr marL="0" indent="0" algn="l" rtl="0" eaLnBrk="0" fontAlgn="base" hangingPunct="0">
              <a:lnSpc>
                <a:spcPct val="100000"/>
              </a:lnSpc>
              <a:spcBef>
                <a:spcPct val="0"/>
              </a:spcBef>
              <a:spcAft>
                <a:spcPct val="0"/>
              </a:spcAft>
              <a:buNone/>
            </a:pPr>
            <a:r>
              <a:rPr kumimoji="0" lang="he-IL" altLang="he-IL" sz="1800" b="0" i="0" u="none" strike="noStrike" cap="none" normalizeH="0" baseline="0" dirty="0">
                <a:ln>
                  <a:noFill/>
                </a:ln>
                <a:solidFill>
                  <a:schemeClr val="tx1"/>
                </a:solidFill>
                <a:effectLst/>
                <a:latin typeface="Arial" panose="020B0604020202020204" pitchFamily="34" charset="0"/>
              </a:rPr>
              <a:t>    </a:t>
            </a:r>
            <a:r>
              <a:rPr kumimoji="0" lang="he-IL" altLang="he-IL" sz="1800" b="0" i="0" u="none" strike="noStrike" cap="none" normalizeH="0" baseline="0" dirty="0" err="1">
                <a:ln>
                  <a:noFill/>
                </a:ln>
                <a:solidFill>
                  <a:schemeClr val="tx1"/>
                </a:solidFill>
                <a:effectLst/>
                <a:latin typeface="Arial" panose="020B0604020202020204" pitchFamily="34" charset="0"/>
              </a:rPr>
              <a:t>binary</a:t>
            </a:r>
            <a:r>
              <a:rPr kumimoji="0" lang="he-IL" altLang="he-IL" sz="1800" b="0" i="0" u="none" strike="noStrike" cap="none" normalizeH="0" baseline="0" dirty="0">
                <a:ln>
                  <a:noFill/>
                </a:ln>
                <a:solidFill>
                  <a:schemeClr val="tx1"/>
                </a:solidFill>
                <a:effectLst/>
                <a:latin typeface="Arial" panose="020B0604020202020204" pitchFamily="34" charset="0"/>
              </a:rPr>
              <a:t> </a:t>
            </a:r>
            <a:r>
              <a:rPr kumimoji="0" lang="he-IL" altLang="he-IL" sz="1800" b="0" i="0" u="none" strike="noStrike" cap="none" normalizeH="0" baseline="0" dirty="0" err="1">
                <a:ln>
                  <a:noFill/>
                </a:ln>
                <a:solidFill>
                  <a:schemeClr val="tx1"/>
                </a:solidFill>
                <a:effectLst/>
                <a:latin typeface="Arial" panose="020B0604020202020204" pitchFamily="34" charset="0"/>
              </a:rPr>
              <a:t>classification</a:t>
            </a:r>
            <a:r>
              <a:rPr kumimoji="0" lang="he-IL" altLang="he-IL" sz="1800" b="0" i="0" u="none" strike="noStrike" cap="none" normalizeH="0" baseline="0" dirty="0">
                <a:ln>
                  <a:noFill/>
                </a:ln>
                <a:solidFill>
                  <a:schemeClr val="tx1"/>
                </a:solidFill>
                <a:effectLst/>
                <a:latin typeface="Arial" panose="020B0604020202020204" pitchFamily="34" charset="0"/>
              </a:rPr>
              <a:t> </a:t>
            </a:r>
            <a:r>
              <a:rPr kumimoji="0" lang="he-IL" altLang="he-IL" sz="1800" b="0" i="0" u="none" strike="noStrike" cap="none" normalizeH="0" baseline="0" dirty="0" err="1">
                <a:ln>
                  <a:noFill/>
                </a:ln>
                <a:solidFill>
                  <a:schemeClr val="tx1"/>
                </a:solidFill>
                <a:effectLst/>
                <a:latin typeface="Arial" panose="020B0604020202020204" pitchFamily="34" charset="0"/>
              </a:rPr>
              <a:t>task</a:t>
            </a:r>
            <a:r>
              <a:rPr kumimoji="0" lang="he-IL" altLang="he-IL" sz="1800" b="0" i="0" u="none" strike="noStrike" cap="none" normalizeH="0" baseline="0" dirty="0">
                <a:ln>
                  <a:noFill/>
                </a:ln>
                <a:solidFill>
                  <a:schemeClr val="tx1"/>
                </a:solidFill>
                <a:effectLst/>
                <a:latin typeface="Arial" panose="020B0604020202020204" pitchFamily="34" charset="0"/>
              </a:rPr>
              <a:t> </a:t>
            </a:r>
            <a:r>
              <a:rPr kumimoji="0" lang="he-IL" altLang="he-IL" sz="1800" b="0" i="0" u="none" strike="noStrike" cap="none" normalizeH="0" baseline="0" dirty="0" err="1">
                <a:ln>
                  <a:noFill/>
                </a:ln>
                <a:solidFill>
                  <a:schemeClr val="tx1"/>
                </a:solidFill>
                <a:effectLst/>
                <a:latin typeface="Arial" panose="020B0604020202020204" pitchFamily="34" charset="0"/>
              </a:rPr>
              <a:t>using</a:t>
            </a:r>
            <a:r>
              <a:rPr kumimoji="0" lang="he-IL" altLang="he-IL" sz="1800" b="0" i="0" u="none" strike="noStrike" cap="none" normalizeH="0" baseline="0" dirty="0">
                <a:ln>
                  <a:noFill/>
                </a:ln>
                <a:solidFill>
                  <a:schemeClr val="tx1"/>
                </a:solidFill>
                <a:effectLst/>
                <a:latin typeface="Arial" panose="020B0604020202020204" pitchFamily="34" charset="0"/>
              </a:rPr>
              <a:t> </a:t>
            </a:r>
            <a:r>
              <a:rPr kumimoji="0" lang="he-IL" altLang="he-IL" sz="1800" b="0" i="0" u="none" strike="noStrike" cap="none" normalizeH="0" baseline="0" dirty="0" err="1">
                <a:ln>
                  <a:noFill/>
                </a:ln>
                <a:solidFill>
                  <a:schemeClr val="tx1"/>
                </a:solidFill>
                <a:effectLst/>
                <a:latin typeface="Arial" panose="020B0604020202020204" pitchFamily="34" charset="0"/>
              </a:rPr>
              <a:t>the</a:t>
            </a:r>
            <a:r>
              <a:rPr kumimoji="0" lang="he-IL" altLang="he-IL" sz="1800" b="0" i="0" u="none" strike="noStrike" cap="none" normalizeH="0" baseline="0" dirty="0">
                <a:ln>
                  <a:noFill/>
                </a:ln>
                <a:solidFill>
                  <a:schemeClr val="tx1"/>
                </a:solidFill>
                <a:effectLst/>
                <a:latin typeface="Arial" panose="020B0604020202020204" pitchFamily="34" charset="0"/>
              </a:rPr>
              <a:t> </a:t>
            </a:r>
            <a:r>
              <a:rPr kumimoji="0" lang="he-IL" altLang="he-IL" sz="1800" b="0" i="0" u="none" strike="noStrike" cap="none" normalizeH="0" baseline="0" dirty="0" err="1">
                <a:ln>
                  <a:noFill/>
                </a:ln>
                <a:solidFill>
                  <a:schemeClr val="tx1"/>
                </a:solidFill>
                <a:effectLst/>
                <a:latin typeface="Arial" panose="020B0604020202020204" pitchFamily="34" charset="0"/>
              </a:rPr>
              <a:t>Keras</a:t>
            </a:r>
            <a:r>
              <a:rPr kumimoji="0" lang="he-IL" altLang="he-IL" sz="1800" b="0" i="0" u="none" strike="noStrike" cap="none" normalizeH="0" baseline="0" dirty="0">
                <a:ln>
                  <a:noFill/>
                </a:ln>
                <a:solidFill>
                  <a:schemeClr val="tx1"/>
                </a:solidFill>
                <a:effectLst/>
                <a:latin typeface="Arial" panose="020B0604020202020204" pitchFamily="34" charset="0"/>
              </a:rPr>
              <a:t> </a:t>
            </a:r>
            <a:r>
              <a:rPr lang="he-IL" altLang="he-IL" sz="1800" dirty="0" err="1">
                <a:latin typeface="Arial" panose="020B0604020202020204" pitchFamily="34" charset="0"/>
              </a:rPr>
              <a:t>ImageDataGenerator</a:t>
            </a:r>
            <a:r>
              <a:rPr lang="he-IL" altLang="he-IL" sz="1800" dirty="0">
                <a:latin typeface="Arial" panose="020B0604020202020204" pitchFamily="34" charset="0"/>
              </a:rPr>
              <a:t>. </a:t>
            </a:r>
            <a:endParaRPr lang="en-US" altLang="he-IL" sz="1800" dirty="0">
              <a:latin typeface="Arial" panose="020B0604020202020204" pitchFamily="34" charset="0"/>
            </a:endParaRPr>
          </a:p>
          <a:p>
            <a:pPr marL="0" indent="0" algn="l" rtl="0" eaLnBrk="0" fontAlgn="base" hangingPunct="0">
              <a:lnSpc>
                <a:spcPct val="100000"/>
              </a:lnSpc>
              <a:spcBef>
                <a:spcPct val="0"/>
              </a:spcBef>
              <a:spcAft>
                <a:spcPct val="0"/>
              </a:spcAft>
              <a:buNone/>
            </a:pPr>
            <a:endParaRPr lang="he-IL" altLang="he-IL" sz="1800" dirty="0">
              <a:latin typeface="Arial" panose="020B0604020202020204" pitchFamily="34" charset="0"/>
            </a:endParaRPr>
          </a:p>
          <a:p>
            <a:pPr algn="l" rtl="0" eaLnBrk="0" fontAlgn="base" hangingPunct="0">
              <a:lnSpc>
                <a:spcPct val="100000"/>
              </a:lnSpc>
              <a:spcBef>
                <a:spcPct val="0"/>
              </a:spcBef>
              <a:spcAft>
                <a:spcPct val="0"/>
              </a:spcAft>
            </a:pPr>
            <a:r>
              <a:rPr lang="he-IL" altLang="he-IL" sz="1800" dirty="0" err="1">
                <a:latin typeface="Arial" panose="020B0604020202020204" pitchFamily="34" charset="0"/>
              </a:rPr>
              <a:t>The</a:t>
            </a:r>
            <a:r>
              <a:rPr lang="he-IL" altLang="he-IL" sz="1800" dirty="0">
                <a:latin typeface="Arial" panose="020B0604020202020204" pitchFamily="34" charset="0"/>
              </a:rPr>
              <a:t> </a:t>
            </a:r>
            <a:r>
              <a:rPr lang="he-IL" altLang="he-IL" sz="1800" dirty="0" err="1">
                <a:latin typeface="Arial" panose="020B0604020202020204" pitchFamily="34" charset="0"/>
              </a:rPr>
              <a:t>main</a:t>
            </a:r>
            <a:r>
              <a:rPr lang="he-IL" altLang="he-IL" sz="1800" dirty="0">
                <a:latin typeface="Arial" panose="020B0604020202020204" pitchFamily="34" charset="0"/>
              </a:rPr>
              <a:t> </a:t>
            </a:r>
            <a:r>
              <a:rPr lang="he-IL" altLang="he-IL" sz="1800" dirty="0" err="1">
                <a:latin typeface="Arial" panose="020B0604020202020204" pitchFamily="34" charset="0"/>
              </a:rPr>
              <a:t>difference</a:t>
            </a:r>
            <a:r>
              <a:rPr lang="he-IL" altLang="he-IL" sz="1800" dirty="0">
                <a:latin typeface="Arial" panose="020B0604020202020204" pitchFamily="34" charset="0"/>
              </a:rPr>
              <a:t> </a:t>
            </a:r>
            <a:r>
              <a:rPr lang="he-IL" altLang="he-IL" sz="1800" dirty="0" err="1">
                <a:latin typeface="Arial" panose="020B0604020202020204" pitchFamily="34" charset="0"/>
              </a:rPr>
              <a:t>from</a:t>
            </a:r>
            <a:r>
              <a:rPr lang="he-IL" altLang="he-IL" sz="1800" dirty="0">
                <a:latin typeface="Arial" panose="020B0604020202020204" pitchFamily="34" charset="0"/>
              </a:rPr>
              <a:t> </a:t>
            </a:r>
            <a:r>
              <a:rPr lang="he-IL" altLang="he-IL" sz="1800" dirty="0" err="1">
                <a:latin typeface="Arial" panose="020B0604020202020204" pitchFamily="34" charset="0"/>
              </a:rPr>
              <a:t>the</a:t>
            </a:r>
            <a:r>
              <a:rPr lang="he-IL" altLang="he-IL" sz="1800" dirty="0">
                <a:latin typeface="Arial" panose="020B0604020202020204" pitchFamily="34" charset="0"/>
              </a:rPr>
              <a:t> </a:t>
            </a:r>
            <a:r>
              <a:rPr lang="he-IL" altLang="he-IL" sz="1800" dirty="0" err="1">
                <a:latin typeface="Arial" panose="020B0604020202020204" pitchFamily="34" charset="0"/>
              </a:rPr>
              <a:t>train</a:t>
            </a:r>
            <a:r>
              <a:rPr lang="he-IL" altLang="he-IL" sz="1800" dirty="0">
                <a:latin typeface="Arial" panose="020B0604020202020204" pitchFamily="34" charset="0"/>
              </a:rPr>
              <a:t> </a:t>
            </a:r>
            <a:r>
              <a:rPr lang="he-IL" altLang="he-IL" sz="1800" dirty="0" err="1">
                <a:latin typeface="Arial" panose="020B0604020202020204" pitchFamily="34" charset="0"/>
              </a:rPr>
              <a:t>generator</a:t>
            </a:r>
            <a:r>
              <a:rPr lang="he-IL" altLang="he-IL" sz="1800" dirty="0">
                <a:latin typeface="Arial" panose="020B0604020202020204" pitchFamily="34" charset="0"/>
              </a:rPr>
              <a:t> </a:t>
            </a:r>
            <a:r>
              <a:rPr lang="he-IL" altLang="he-IL" sz="1800" dirty="0" err="1">
                <a:latin typeface="Arial" panose="020B0604020202020204" pitchFamily="34" charset="0"/>
              </a:rPr>
              <a:t>is</a:t>
            </a:r>
            <a:r>
              <a:rPr lang="he-IL" altLang="he-IL" sz="1800" dirty="0">
                <a:latin typeface="Arial" panose="020B0604020202020204" pitchFamily="34" charset="0"/>
              </a:rPr>
              <a:t> </a:t>
            </a:r>
            <a:r>
              <a:rPr lang="he-IL" altLang="he-IL" sz="1800" dirty="0" err="1">
                <a:latin typeface="Arial" panose="020B0604020202020204" pitchFamily="34" charset="0"/>
              </a:rPr>
              <a:t>that</a:t>
            </a:r>
            <a:r>
              <a:rPr lang="he-IL" altLang="he-IL" sz="1800" dirty="0">
                <a:latin typeface="Arial" panose="020B0604020202020204" pitchFamily="34" charset="0"/>
              </a:rPr>
              <a:t> </a:t>
            </a:r>
            <a:r>
              <a:rPr lang="he-IL" altLang="he-IL" sz="1800" dirty="0" err="1">
                <a:latin typeface="Arial" panose="020B0604020202020204" pitchFamily="34" charset="0"/>
              </a:rPr>
              <a:t>the</a:t>
            </a:r>
            <a:r>
              <a:rPr lang="he-IL" altLang="he-IL" sz="1800" dirty="0">
                <a:latin typeface="Arial" panose="020B0604020202020204" pitchFamily="34" charset="0"/>
              </a:rPr>
              <a:t> </a:t>
            </a:r>
            <a:r>
              <a:rPr lang="he-IL" altLang="he-IL" sz="1800" dirty="0" err="1">
                <a:latin typeface="Arial" panose="020B0604020202020204" pitchFamily="34" charset="0"/>
              </a:rPr>
              <a:t>validation_generator</a:t>
            </a:r>
            <a:r>
              <a:rPr lang="he-IL" altLang="he-IL" sz="1800" dirty="0">
                <a:latin typeface="Arial" panose="020B0604020202020204" pitchFamily="34" charset="0"/>
              </a:rPr>
              <a:t> </a:t>
            </a:r>
            <a:r>
              <a:rPr lang="he-IL" altLang="he-IL" sz="1800" dirty="0" err="1">
                <a:latin typeface="Arial" panose="020B0604020202020204" pitchFamily="34" charset="0"/>
              </a:rPr>
              <a:t>does</a:t>
            </a:r>
            <a:r>
              <a:rPr lang="he-IL" altLang="he-IL" sz="1800" dirty="0">
                <a:latin typeface="Arial" panose="020B0604020202020204" pitchFamily="34" charset="0"/>
              </a:rPr>
              <a:t> </a:t>
            </a:r>
            <a:r>
              <a:rPr lang="he-IL" altLang="he-IL" sz="1800" dirty="0" err="1">
                <a:latin typeface="Arial" panose="020B0604020202020204" pitchFamily="34" charset="0"/>
              </a:rPr>
              <a:t>not</a:t>
            </a:r>
            <a:r>
              <a:rPr lang="he-IL" altLang="he-IL" sz="1800" dirty="0">
                <a:latin typeface="Arial" panose="020B0604020202020204" pitchFamily="34" charset="0"/>
              </a:rPr>
              <a:t> </a:t>
            </a:r>
            <a:r>
              <a:rPr lang="he-IL" altLang="he-IL" sz="1800" dirty="0" err="1">
                <a:latin typeface="Arial" panose="020B0604020202020204" pitchFamily="34" charset="0"/>
              </a:rPr>
              <a:t>apply</a:t>
            </a:r>
            <a:r>
              <a:rPr lang="he-IL" altLang="he-IL" sz="1800" dirty="0">
                <a:latin typeface="Arial" panose="020B0604020202020204" pitchFamily="34" charset="0"/>
              </a:rPr>
              <a:t> </a:t>
            </a:r>
          </a:p>
          <a:p>
            <a:pPr marL="0" indent="0" algn="l" rtl="0" eaLnBrk="0" fontAlgn="base" hangingPunct="0">
              <a:lnSpc>
                <a:spcPct val="100000"/>
              </a:lnSpc>
              <a:spcBef>
                <a:spcPct val="0"/>
              </a:spcBef>
              <a:spcAft>
                <a:spcPct val="0"/>
              </a:spcAft>
              <a:buNone/>
            </a:pPr>
            <a:r>
              <a:rPr lang="en-US" altLang="he-IL" sz="1800" dirty="0">
                <a:latin typeface="Arial" panose="020B0604020202020204" pitchFamily="34" charset="0"/>
              </a:rPr>
              <a:t>   </a:t>
            </a:r>
            <a:r>
              <a:rPr lang="he-IL" altLang="he-IL" sz="1800" dirty="0">
                <a:latin typeface="Arial" panose="020B0604020202020204" pitchFamily="34" charset="0"/>
              </a:rPr>
              <a:t> </a:t>
            </a:r>
            <a:r>
              <a:rPr lang="he-IL" altLang="he-IL" sz="1800" dirty="0" err="1">
                <a:latin typeface="Arial" panose="020B0604020202020204" pitchFamily="34" charset="0"/>
              </a:rPr>
              <a:t>data</a:t>
            </a:r>
            <a:r>
              <a:rPr lang="he-IL" altLang="he-IL" sz="1800" dirty="0">
                <a:latin typeface="Arial" panose="020B0604020202020204" pitchFamily="34" charset="0"/>
              </a:rPr>
              <a:t> </a:t>
            </a:r>
            <a:r>
              <a:rPr lang="he-IL" altLang="he-IL" sz="1800" dirty="0" err="1">
                <a:latin typeface="Arial" panose="020B0604020202020204" pitchFamily="34" charset="0"/>
              </a:rPr>
              <a:t>augmentation</a:t>
            </a:r>
            <a:r>
              <a:rPr lang="he-IL" altLang="he-IL" sz="1800" dirty="0">
                <a:latin typeface="Arial" panose="020B0604020202020204" pitchFamily="34" charset="0"/>
              </a:rPr>
              <a:t> </a:t>
            </a:r>
            <a:r>
              <a:rPr lang="he-IL" altLang="he-IL" sz="1800" dirty="0" err="1">
                <a:latin typeface="Arial" panose="020B0604020202020204" pitchFamily="34" charset="0"/>
              </a:rPr>
              <a:t>transformations</a:t>
            </a:r>
            <a:r>
              <a:rPr lang="he-IL" altLang="he-IL" sz="1800" dirty="0">
                <a:latin typeface="Arial" panose="020B0604020202020204" pitchFamily="34" charset="0"/>
              </a:rPr>
              <a:t> (</a:t>
            </a:r>
            <a:r>
              <a:rPr lang="he-IL" altLang="he-IL" sz="1800" dirty="0" err="1">
                <a:latin typeface="Arial" panose="020B0604020202020204" pitchFamily="34" charset="0"/>
              </a:rPr>
              <a:t>e.g</a:t>
            </a:r>
            <a:r>
              <a:rPr lang="he-IL" altLang="he-IL" sz="1800" dirty="0">
                <a:latin typeface="Arial" panose="020B0604020202020204" pitchFamily="34" charset="0"/>
              </a:rPr>
              <a:t>., </a:t>
            </a:r>
            <a:r>
              <a:rPr lang="he-IL" altLang="he-IL" sz="1800" dirty="0" err="1">
                <a:latin typeface="Arial" panose="020B0604020202020204" pitchFamily="34" charset="0"/>
              </a:rPr>
              <a:t>rotation</a:t>
            </a:r>
            <a:r>
              <a:rPr lang="he-IL" altLang="he-IL" sz="1800" dirty="0">
                <a:latin typeface="Arial" panose="020B0604020202020204" pitchFamily="34" charset="0"/>
              </a:rPr>
              <a:t>, </a:t>
            </a:r>
            <a:r>
              <a:rPr lang="he-IL" altLang="he-IL" sz="1800" dirty="0" err="1">
                <a:latin typeface="Arial" panose="020B0604020202020204" pitchFamily="34" charset="0"/>
              </a:rPr>
              <a:t>shift</a:t>
            </a:r>
            <a:r>
              <a:rPr lang="he-IL" altLang="he-IL" sz="1800" dirty="0">
                <a:latin typeface="Arial" panose="020B0604020202020204" pitchFamily="34" charset="0"/>
              </a:rPr>
              <a:t>, </a:t>
            </a:r>
            <a:r>
              <a:rPr lang="he-IL" altLang="he-IL" sz="1800" dirty="0" err="1">
                <a:latin typeface="Arial" panose="020B0604020202020204" pitchFamily="34" charset="0"/>
              </a:rPr>
              <a:t>flip</a:t>
            </a:r>
            <a:r>
              <a:rPr lang="he-IL" altLang="he-IL" sz="1800" dirty="0">
                <a:latin typeface="Arial" panose="020B0604020202020204" pitchFamily="34" charset="0"/>
              </a:rPr>
              <a:t>) </a:t>
            </a:r>
            <a:r>
              <a:rPr lang="he-IL" altLang="he-IL" sz="1800" dirty="0" err="1">
                <a:latin typeface="Arial" panose="020B0604020202020204" pitchFamily="34" charset="0"/>
              </a:rPr>
              <a:t>to</a:t>
            </a:r>
            <a:r>
              <a:rPr lang="he-IL" altLang="he-IL" sz="1800" dirty="0">
                <a:latin typeface="Arial" panose="020B0604020202020204" pitchFamily="34" charset="0"/>
              </a:rPr>
              <a:t> </a:t>
            </a:r>
            <a:r>
              <a:rPr lang="he-IL" altLang="he-IL" sz="1800" dirty="0" err="1">
                <a:latin typeface="Arial" panose="020B0604020202020204" pitchFamily="34" charset="0"/>
              </a:rPr>
              <a:t>the</a:t>
            </a:r>
            <a:r>
              <a:rPr lang="he-IL" altLang="he-IL" sz="1800" dirty="0">
                <a:latin typeface="Arial" panose="020B0604020202020204" pitchFamily="34" charset="0"/>
              </a:rPr>
              <a:t> </a:t>
            </a:r>
            <a:r>
              <a:rPr lang="he-IL" altLang="he-IL" sz="1800" dirty="0" err="1">
                <a:latin typeface="Arial" panose="020B0604020202020204" pitchFamily="34" charset="0"/>
              </a:rPr>
              <a:t>images</a:t>
            </a:r>
            <a:r>
              <a:rPr lang="he-IL" altLang="he-IL" sz="1800" dirty="0">
                <a:latin typeface="Arial" panose="020B0604020202020204" pitchFamily="34" charset="0"/>
              </a:rPr>
              <a:t>,</a:t>
            </a:r>
          </a:p>
          <a:p>
            <a:pPr marL="0" indent="0" algn="l" rtl="0" eaLnBrk="0" fontAlgn="base" hangingPunct="0">
              <a:lnSpc>
                <a:spcPct val="100000"/>
              </a:lnSpc>
              <a:spcBef>
                <a:spcPct val="0"/>
              </a:spcBef>
              <a:spcAft>
                <a:spcPct val="0"/>
              </a:spcAft>
              <a:buNone/>
            </a:pPr>
            <a:r>
              <a:rPr lang="he-IL" altLang="he-IL" sz="1800" dirty="0">
                <a:latin typeface="Arial" panose="020B0604020202020204" pitchFamily="34" charset="0"/>
              </a:rPr>
              <a:t>    </a:t>
            </a:r>
            <a:r>
              <a:rPr lang="he-IL" altLang="he-IL" sz="1800" dirty="0" err="1">
                <a:latin typeface="Arial" panose="020B0604020202020204" pitchFamily="34" charset="0"/>
              </a:rPr>
              <a:t>ensuring</a:t>
            </a:r>
            <a:r>
              <a:rPr lang="he-IL" altLang="he-IL" sz="1800" dirty="0">
                <a:latin typeface="Arial" panose="020B0604020202020204" pitchFamily="34" charset="0"/>
              </a:rPr>
              <a:t> </a:t>
            </a:r>
            <a:r>
              <a:rPr lang="he-IL" altLang="he-IL" sz="1800" dirty="0" err="1">
                <a:latin typeface="Arial" panose="020B0604020202020204" pitchFamily="34" charset="0"/>
              </a:rPr>
              <a:t>that</a:t>
            </a:r>
            <a:r>
              <a:rPr lang="he-IL" altLang="he-IL" sz="1800" dirty="0">
                <a:latin typeface="Arial" panose="020B0604020202020204" pitchFamily="34" charset="0"/>
              </a:rPr>
              <a:t> </a:t>
            </a:r>
            <a:r>
              <a:rPr lang="he-IL" altLang="he-IL" sz="1800" dirty="0" err="1">
                <a:latin typeface="Arial" panose="020B0604020202020204" pitchFamily="34" charset="0"/>
              </a:rPr>
              <a:t>the</a:t>
            </a:r>
            <a:r>
              <a:rPr lang="he-IL" altLang="he-IL" sz="1800" dirty="0">
                <a:latin typeface="Arial" panose="020B0604020202020204" pitchFamily="34" charset="0"/>
              </a:rPr>
              <a:t> </a:t>
            </a:r>
            <a:r>
              <a:rPr lang="he-IL" altLang="he-IL" sz="1800" dirty="0" err="1">
                <a:latin typeface="Arial" panose="020B0604020202020204" pitchFamily="34" charset="0"/>
              </a:rPr>
              <a:t>validation</a:t>
            </a:r>
            <a:r>
              <a:rPr lang="he-IL" altLang="he-IL" sz="1800" dirty="0">
                <a:latin typeface="Arial" panose="020B0604020202020204" pitchFamily="34" charset="0"/>
              </a:rPr>
              <a:t> </a:t>
            </a:r>
            <a:r>
              <a:rPr lang="he-IL" altLang="he-IL" sz="1800" dirty="0" err="1">
                <a:latin typeface="Arial" panose="020B0604020202020204" pitchFamily="34" charset="0"/>
              </a:rPr>
              <a:t>set</a:t>
            </a:r>
            <a:r>
              <a:rPr lang="he-IL" altLang="he-IL" sz="1800" dirty="0">
                <a:latin typeface="Arial" panose="020B0604020202020204" pitchFamily="34" charset="0"/>
              </a:rPr>
              <a:t> </a:t>
            </a:r>
            <a:r>
              <a:rPr lang="he-IL" altLang="he-IL" sz="1800" dirty="0" err="1">
                <a:latin typeface="Arial" panose="020B0604020202020204" pitchFamily="34" charset="0"/>
              </a:rPr>
              <a:t>remains</a:t>
            </a:r>
            <a:r>
              <a:rPr lang="he-IL" altLang="he-IL" sz="1800" dirty="0">
                <a:latin typeface="Arial" panose="020B0604020202020204" pitchFamily="34" charset="0"/>
              </a:rPr>
              <a:t> </a:t>
            </a:r>
            <a:r>
              <a:rPr lang="he-IL" altLang="he-IL" sz="1800" dirty="0" err="1">
                <a:latin typeface="Arial" panose="020B0604020202020204" pitchFamily="34" charset="0"/>
              </a:rPr>
              <a:t>consistent</a:t>
            </a:r>
            <a:r>
              <a:rPr lang="he-IL" altLang="he-IL" sz="1800" dirty="0">
                <a:latin typeface="Arial" panose="020B0604020202020204" pitchFamily="34" charset="0"/>
              </a:rPr>
              <a:t> </a:t>
            </a:r>
            <a:r>
              <a:rPr lang="he-IL" altLang="he-IL" sz="1800" dirty="0" err="1">
                <a:latin typeface="Arial" panose="020B0604020202020204" pitchFamily="34" charset="0"/>
              </a:rPr>
              <a:t>for</a:t>
            </a:r>
            <a:r>
              <a:rPr lang="he-IL" altLang="he-IL" sz="1800" dirty="0">
                <a:latin typeface="Arial" panose="020B0604020202020204" pitchFamily="34" charset="0"/>
              </a:rPr>
              <a:t> </a:t>
            </a:r>
            <a:r>
              <a:rPr lang="he-IL" altLang="he-IL" sz="1800" dirty="0" err="1">
                <a:latin typeface="Arial" panose="020B0604020202020204" pitchFamily="34" charset="0"/>
              </a:rPr>
              <a:t>performance</a:t>
            </a:r>
            <a:r>
              <a:rPr lang="he-IL" altLang="he-IL" sz="1800" dirty="0">
                <a:latin typeface="Arial" panose="020B0604020202020204" pitchFamily="34" charset="0"/>
              </a:rPr>
              <a:t> </a:t>
            </a:r>
            <a:r>
              <a:rPr lang="he-IL" altLang="he-IL" sz="1800" dirty="0" err="1">
                <a:latin typeface="Arial" panose="020B0604020202020204" pitchFamily="34" charset="0"/>
              </a:rPr>
              <a:t>evaluation</a:t>
            </a:r>
            <a:r>
              <a:rPr lang="he-IL" altLang="he-IL" sz="1800" dirty="0">
                <a:latin typeface="Arial" panose="020B0604020202020204" pitchFamily="34" charset="0"/>
              </a:rPr>
              <a:t>. </a:t>
            </a:r>
            <a:endParaRPr lang="en-US" altLang="he-IL" sz="1800" dirty="0">
              <a:latin typeface="Arial" panose="020B0604020202020204" pitchFamily="34" charset="0"/>
            </a:endParaRPr>
          </a:p>
          <a:p>
            <a:pPr marL="0" indent="0" algn="l" rtl="0" eaLnBrk="0" fontAlgn="base" hangingPunct="0">
              <a:lnSpc>
                <a:spcPct val="100000"/>
              </a:lnSpc>
              <a:spcBef>
                <a:spcPct val="0"/>
              </a:spcBef>
              <a:spcAft>
                <a:spcPct val="0"/>
              </a:spcAft>
              <a:buNone/>
            </a:pPr>
            <a:endParaRPr lang="he-IL" altLang="he-IL" sz="1800" dirty="0">
              <a:latin typeface="Arial" panose="020B0604020202020204" pitchFamily="34" charset="0"/>
            </a:endParaRPr>
          </a:p>
          <a:p>
            <a:pPr algn="l" rtl="0" eaLnBrk="0" fontAlgn="base" hangingPunct="0">
              <a:lnSpc>
                <a:spcPct val="100000"/>
              </a:lnSpc>
              <a:spcBef>
                <a:spcPct val="0"/>
              </a:spcBef>
              <a:spcAft>
                <a:spcPct val="0"/>
              </a:spcAft>
            </a:pPr>
            <a:r>
              <a:rPr lang="he-IL" altLang="he-IL" sz="1800" dirty="0" err="1">
                <a:latin typeface="Arial" panose="020B0604020202020204" pitchFamily="34" charset="0"/>
              </a:rPr>
              <a:t>It</a:t>
            </a:r>
            <a:r>
              <a:rPr lang="he-IL" altLang="he-IL" sz="1800" dirty="0">
                <a:latin typeface="Arial" panose="020B0604020202020204" pitchFamily="34" charset="0"/>
              </a:rPr>
              <a:t> </a:t>
            </a:r>
            <a:r>
              <a:rPr lang="he-IL" altLang="he-IL" sz="1800" dirty="0" err="1">
                <a:latin typeface="Arial" panose="020B0604020202020204" pitchFamily="34" charset="0"/>
              </a:rPr>
              <a:t>rescales</a:t>
            </a:r>
            <a:r>
              <a:rPr lang="he-IL" altLang="he-IL" sz="1800" dirty="0">
                <a:latin typeface="Arial" panose="020B0604020202020204" pitchFamily="34" charset="0"/>
              </a:rPr>
              <a:t> </a:t>
            </a:r>
            <a:r>
              <a:rPr lang="he-IL" altLang="he-IL" sz="1800" dirty="0" err="1">
                <a:latin typeface="Arial" panose="020B0604020202020204" pitchFamily="34" charset="0"/>
              </a:rPr>
              <a:t>the</a:t>
            </a:r>
            <a:r>
              <a:rPr lang="he-IL" altLang="he-IL" sz="1800" dirty="0">
                <a:latin typeface="Arial" panose="020B0604020202020204" pitchFamily="34" charset="0"/>
              </a:rPr>
              <a:t> </a:t>
            </a:r>
            <a:r>
              <a:rPr lang="he-IL" altLang="he-IL" sz="1800" dirty="0" err="1">
                <a:latin typeface="Arial" panose="020B0604020202020204" pitchFamily="34" charset="0"/>
              </a:rPr>
              <a:t>images</a:t>
            </a:r>
            <a:r>
              <a:rPr lang="he-IL" altLang="he-IL" sz="1800" dirty="0">
                <a:latin typeface="Arial" panose="020B0604020202020204" pitchFamily="34" charset="0"/>
              </a:rPr>
              <a:t> </a:t>
            </a:r>
            <a:r>
              <a:rPr lang="he-IL" altLang="he-IL" sz="1800" dirty="0" err="1">
                <a:latin typeface="Arial" panose="020B0604020202020204" pitchFamily="34" charset="0"/>
              </a:rPr>
              <a:t>to</a:t>
            </a:r>
            <a:r>
              <a:rPr lang="he-IL" altLang="he-IL" sz="1800" dirty="0">
                <a:latin typeface="Arial" panose="020B0604020202020204" pitchFamily="34" charset="0"/>
              </a:rPr>
              <a:t> a </a:t>
            </a:r>
            <a:r>
              <a:rPr lang="he-IL" altLang="he-IL" sz="1800" dirty="0" err="1">
                <a:latin typeface="Arial" panose="020B0604020202020204" pitchFamily="34" charset="0"/>
              </a:rPr>
              <a:t>range</a:t>
            </a:r>
            <a:r>
              <a:rPr lang="he-IL" altLang="he-IL" sz="1800" dirty="0">
                <a:latin typeface="Arial" panose="020B0604020202020204" pitchFamily="34" charset="0"/>
              </a:rPr>
              <a:t> </a:t>
            </a:r>
            <a:r>
              <a:rPr lang="he-IL" altLang="he-IL" sz="1800" dirty="0" err="1">
                <a:latin typeface="Arial" panose="020B0604020202020204" pitchFamily="34" charset="0"/>
              </a:rPr>
              <a:t>of</a:t>
            </a:r>
            <a:r>
              <a:rPr lang="he-IL" altLang="he-IL" sz="1800" dirty="0">
                <a:latin typeface="Arial" panose="020B0604020202020204" pitchFamily="34" charset="0"/>
              </a:rPr>
              <a:t> [0, 1], </a:t>
            </a:r>
            <a:r>
              <a:rPr lang="he-IL" altLang="he-IL" sz="1800" dirty="0" err="1">
                <a:latin typeface="Arial" panose="020B0604020202020204" pitchFamily="34" charset="0"/>
              </a:rPr>
              <a:t>converts</a:t>
            </a:r>
            <a:r>
              <a:rPr lang="he-IL" altLang="he-IL" sz="1800" dirty="0">
                <a:latin typeface="Arial" panose="020B0604020202020204" pitchFamily="34" charset="0"/>
              </a:rPr>
              <a:t> </a:t>
            </a:r>
            <a:r>
              <a:rPr lang="he-IL" altLang="he-IL" sz="1800" dirty="0" err="1">
                <a:latin typeface="Arial" panose="020B0604020202020204" pitchFamily="34" charset="0"/>
              </a:rPr>
              <a:t>them</a:t>
            </a:r>
            <a:r>
              <a:rPr lang="he-IL" altLang="he-IL" sz="1800" dirty="0">
                <a:latin typeface="Arial" panose="020B0604020202020204" pitchFamily="34" charset="0"/>
              </a:rPr>
              <a:t> </a:t>
            </a:r>
            <a:r>
              <a:rPr lang="he-IL" altLang="he-IL" sz="1800" dirty="0" err="1">
                <a:latin typeface="Arial" panose="020B0604020202020204" pitchFamily="34" charset="0"/>
              </a:rPr>
              <a:t>to</a:t>
            </a:r>
            <a:r>
              <a:rPr lang="he-IL" altLang="he-IL" sz="1800" dirty="0">
                <a:latin typeface="Arial" panose="020B0604020202020204" pitchFamily="34" charset="0"/>
              </a:rPr>
              <a:t> </a:t>
            </a:r>
            <a:r>
              <a:rPr lang="he-IL" altLang="he-IL" sz="1800" dirty="0" err="1">
                <a:latin typeface="Arial" panose="020B0604020202020204" pitchFamily="34" charset="0"/>
              </a:rPr>
              <a:t>grayscale</a:t>
            </a:r>
            <a:r>
              <a:rPr lang="he-IL" altLang="he-IL" sz="1800" dirty="0">
                <a:latin typeface="Arial" panose="020B0604020202020204" pitchFamily="34" charset="0"/>
              </a:rPr>
              <a:t>,</a:t>
            </a:r>
          </a:p>
          <a:p>
            <a:pPr marL="0" indent="0" algn="l" rtl="0" eaLnBrk="0" fontAlgn="base" hangingPunct="0">
              <a:lnSpc>
                <a:spcPct val="100000"/>
              </a:lnSpc>
              <a:spcBef>
                <a:spcPct val="0"/>
              </a:spcBef>
              <a:spcAft>
                <a:spcPct val="0"/>
              </a:spcAft>
              <a:buNone/>
            </a:pPr>
            <a:r>
              <a:rPr lang="he-IL" altLang="he-IL" sz="1800" dirty="0">
                <a:latin typeface="Arial" panose="020B0604020202020204" pitchFamily="34" charset="0"/>
              </a:rPr>
              <a:t>    </a:t>
            </a:r>
            <a:r>
              <a:rPr lang="he-IL" altLang="he-IL" sz="1800" dirty="0" err="1">
                <a:latin typeface="Arial" panose="020B0604020202020204" pitchFamily="34" charset="0"/>
              </a:rPr>
              <a:t>and</a:t>
            </a:r>
            <a:r>
              <a:rPr lang="he-IL" altLang="he-IL" sz="1800" dirty="0">
                <a:latin typeface="Arial" panose="020B0604020202020204" pitchFamily="34" charset="0"/>
              </a:rPr>
              <a:t> </a:t>
            </a:r>
            <a:r>
              <a:rPr lang="he-IL" altLang="he-IL" sz="1800" dirty="0" err="1">
                <a:latin typeface="Arial" panose="020B0604020202020204" pitchFamily="34" charset="0"/>
              </a:rPr>
              <a:t>categorizes</a:t>
            </a:r>
            <a:r>
              <a:rPr lang="he-IL" altLang="he-IL" sz="1800" dirty="0">
                <a:latin typeface="Arial" panose="020B0604020202020204" pitchFamily="34" charset="0"/>
              </a:rPr>
              <a:t> </a:t>
            </a:r>
            <a:r>
              <a:rPr lang="he-IL" altLang="he-IL" sz="1800" dirty="0" err="1">
                <a:latin typeface="Arial" panose="020B0604020202020204" pitchFamily="34" charset="0"/>
              </a:rPr>
              <a:t>them</a:t>
            </a:r>
            <a:r>
              <a:rPr lang="he-IL" altLang="he-IL" sz="1800" dirty="0">
                <a:latin typeface="Arial" panose="020B0604020202020204" pitchFamily="34" charset="0"/>
              </a:rPr>
              <a:t> </a:t>
            </a:r>
            <a:r>
              <a:rPr lang="he-IL" altLang="he-IL" sz="1800" dirty="0" err="1">
                <a:latin typeface="Arial" panose="020B0604020202020204" pitchFamily="34" charset="0"/>
              </a:rPr>
              <a:t>into</a:t>
            </a:r>
            <a:r>
              <a:rPr lang="he-IL" altLang="he-IL" sz="1800" dirty="0">
                <a:latin typeface="Arial" panose="020B0604020202020204" pitchFamily="34" charset="0"/>
              </a:rPr>
              <a:t> '</a:t>
            </a:r>
            <a:r>
              <a:rPr lang="he-IL" altLang="he-IL" sz="1800" dirty="0" err="1">
                <a:latin typeface="Arial" panose="020B0604020202020204" pitchFamily="34" charset="0"/>
              </a:rPr>
              <a:t>non-face</a:t>
            </a:r>
            <a:r>
              <a:rPr lang="he-IL" altLang="he-IL" sz="1800" dirty="0">
                <a:latin typeface="Arial" panose="020B0604020202020204" pitchFamily="34" charset="0"/>
              </a:rPr>
              <a:t>' </a:t>
            </a:r>
            <a:r>
              <a:rPr lang="he-IL" altLang="he-IL" sz="1800" dirty="0" err="1">
                <a:latin typeface="Arial" panose="020B0604020202020204" pitchFamily="34" charset="0"/>
              </a:rPr>
              <a:t>and</a:t>
            </a:r>
            <a:r>
              <a:rPr lang="he-IL" altLang="he-IL" sz="1800" dirty="0">
                <a:latin typeface="Arial" panose="020B0604020202020204" pitchFamily="34" charset="0"/>
              </a:rPr>
              <a:t> '</a:t>
            </a:r>
            <a:r>
              <a:rPr lang="he-IL" altLang="he-IL" sz="1800" dirty="0" err="1">
                <a:latin typeface="Arial" panose="020B0604020202020204" pitchFamily="34" charset="0"/>
              </a:rPr>
              <a:t>face</a:t>
            </a:r>
            <a:r>
              <a:rPr lang="he-IL" altLang="he-IL" sz="1800" dirty="0">
                <a:latin typeface="Arial" panose="020B0604020202020204" pitchFamily="34" charset="0"/>
              </a:rPr>
              <a:t>' </a:t>
            </a:r>
            <a:r>
              <a:rPr lang="he-IL" altLang="he-IL" sz="1800" dirty="0" err="1">
                <a:latin typeface="Arial" panose="020B0604020202020204" pitchFamily="34" charset="0"/>
              </a:rPr>
              <a:t>classes</a:t>
            </a:r>
            <a:r>
              <a:rPr lang="he-IL" altLang="he-IL" sz="1800" dirty="0">
                <a:latin typeface="Arial" panose="020B0604020202020204" pitchFamily="34" charset="0"/>
              </a:rPr>
              <a:t>.</a:t>
            </a:r>
          </a:p>
          <a:p>
            <a:pPr marL="0" indent="0" algn="l" rtl="0" eaLnBrk="0" fontAlgn="base" hangingPunct="0">
              <a:lnSpc>
                <a:spcPct val="100000"/>
              </a:lnSpc>
              <a:spcBef>
                <a:spcPct val="0"/>
              </a:spcBef>
              <a:spcAft>
                <a:spcPct val="0"/>
              </a:spcAft>
              <a:buNone/>
            </a:pPr>
            <a:endParaRPr lang="he-IL" altLang="he-IL" sz="1800" dirty="0">
              <a:latin typeface="Arial" panose="020B0604020202020204" pitchFamily="34" charset="0"/>
            </a:endParaRPr>
          </a:p>
          <a:p>
            <a:pPr algn="l" rtl="0" eaLnBrk="0" fontAlgn="base" hangingPunct="0">
              <a:lnSpc>
                <a:spcPct val="100000"/>
              </a:lnSpc>
              <a:spcBef>
                <a:spcPct val="0"/>
              </a:spcBef>
              <a:spcAft>
                <a:spcPct val="0"/>
              </a:spcAft>
            </a:pPr>
            <a:r>
              <a:rPr lang="he-IL" altLang="he-IL" sz="1800" dirty="0">
                <a:latin typeface="Arial" panose="020B0604020202020204" pitchFamily="34" charset="0"/>
              </a:rPr>
              <a:t> </a:t>
            </a:r>
            <a:r>
              <a:rPr lang="he-IL" altLang="he-IL" sz="1800" dirty="0" err="1">
                <a:latin typeface="Arial" panose="020B0604020202020204" pitchFamily="34" charset="0"/>
              </a:rPr>
              <a:t>The</a:t>
            </a:r>
            <a:r>
              <a:rPr lang="he-IL" altLang="he-IL" sz="1800" dirty="0">
                <a:latin typeface="Arial" panose="020B0604020202020204" pitchFamily="34" charset="0"/>
              </a:rPr>
              <a:t> </a:t>
            </a:r>
            <a:r>
              <a:rPr lang="he-IL" altLang="he-IL" sz="1800" dirty="0" err="1">
                <a:latin typeface="Arial" panose="020B0604020202020204" pitchFamily="34" charset="0"/>
              </a:rPr>
              <a:t>validation</a:t>
            </a:r>
            <a:r>
              <a:rPr lang="he-IL" altLang="he-IL" sz="1800" dirty="0">
                <a:latin typeface="Arial" panose="020B0604020202020204" pitchFamily="34" charset="0"/>
              </a:rPr>
              <a:t> </a:t>
            </a:r>
            <a:r>
              <a:rPr lang="he-IL" altLang="he-IL" sz="1800" dirty="0" err="1">
                <a:latin typeface="Arial" panose="020B0604020202020204" pitchFamily="34" charset="0"/>
              </a:rPr>
              <a:t>set</a:t>
            </a:r>
            <a:r>
              <a:rPr lang="he-IL" altLang="he-IL" sz="1800" dirty="0">
                <a:latin typeface="Arial" panose="020B0604020202020204" pitchFamily="34" charset="0"/>
              </a:rPr>
              <a:t> </a:t>
            </a:r>
            <a:r>
              <a:rPr lang="he-IL" altLang="he-IL" sz="1800" dirty="0" err="1">
                <a:latin typeface="Arial" panose="020B0604020202020204" pitchFamily="34" charset="0"/>
              </a:rPr>
              <a:t>size</a:t>
            </a:r>
            <a:r>
              <a:rPr lang="he-IL" altLang="he-IL" sz="1800" dirty="0">
                <a:latin typeface="Arial" panose="020B0604020202020204" pitchFamily="34" charset="0"/>
              </a:rPr>
              <a:t> </a:t>
            </a:r>
            <a:r>
              <a:rPr lang="he-IL" altLang="he-IL" sz="1800" dirty="0" err="1">
                <a:latin typeface="Arial" panose="020B0604020202020204" pitchFamily="34" charset="0"/>
              </a:rPr>
              <a:t>is</a:t>
            </a:r>
            <a:r>
              <a:rPr lang="he-IL" altLang="he-IL" sz="1800" dirty="0">
                <a:latin typeface="Arial" panose="020B0604020202020204" pitchFamily="34" charset="0"/>
              </a:rPr>
              <a:t> </a:t>
            </a:r>
            <a:r>
              <a:rPr lang="he-IL" altLang="he-IL" sz="1800" dirty="0" err="1">
                <a:latin typeface="Arial" panose="020B0604020202020204" pitchFamily="34" charset="0"/>
              </a:rPr>
              <a:t>set</a:t>
            </a:r>
            <a:r>
              <a:rPr lang="he-IL" altLang="he-IL" sz="1800" dirty="0">
                <a:latin typeface="Arial" panose="020B0604020202020204" pitchFamily="34" charset="0"/>
              </a:rPr>
              <a:t> </a:t>
            </a:r>
            <a:r>
              <a:rPr lang="he-IL" altLang="he-IL" sz="1800" dirty="0" err="1">
                <a:latin typeface="Arial" panose="020B0604020202020204" pitchFamily="34" charset="0"/>
              </a:rPr>
              <a:t>to</a:t>
            </a:r>
            <a:r>
              <a:rPr lang="he-IL" altLang="he-IL" sz="1800" dirty="0">
                <a:latin typeface="Arial" panose="020B0604020202020204" pitchFamily="34" charset="0"/>
              </a:rPr>
              <a:t> 20% </a:t>
            </a:r>
            <a:r>
              <a:rPr lang="he-IL" altLang="he-IL" sz="1800" dirty="0" err="1">
                <a:latin typeface="Arial" panose="020B0604020202020204" pitchFamily="34" charset="0"/>
              </a:rPr>
              <a:t>of</a:t>
            </a:r>
            <a:r>
              <a:rPr lang="he-IL" altLang="he-IL" sz="1800" dirty="0">
                <a:latin typeface="Arial" panose="020B0604020202020204" pitchFamily="34" charset="0"/>
              </a:rPr>
              <a:t> </a:t>
            </a:r>
            <a:r>
              <a:rPr lang="he-IL" altLang="he-IL" sz="1800" dirty="0" err="1">
                <a:latin typeface="Arial" panose="020B0604020202020204" pitchFamily="34" charset="0"/>
              </a:rPr>
              <a:t>the</a:t>
            </a:r>
            <a:r>
              <a:rPr lang="he-IL" altLang="he-IL" sz="1800" dirty="0">
                <a:latin typeface="Arial" panose="020B0604020202020204" pitchFamily="34" charset="0"/>
              </a:rPr>
              <a:t> </a:t>
            </a:r>
            <a:r>
              <a:rPr lang="he-IL" altLang="he-IL" sz="1800" dirty="0" err="1">
                <a:latin typeface="Arial" panose="020B0604020202020204" pitchFamily="34" charset="0"/>
              </a:rPr>
              <a:t>total</a:t>
            </a:r>
            <a:r>
              <a:rPr lang="he-IL" altLang="he-IL" sz="1800" dirty="0">
                <a:latin typeface="Arial" panose="020B0604020202020204" pitchFamily="34" charset="0"/>
              </a:rPr>
              <a:t> </a:t>
            </a:r>
            <a:r>
              <a:rPr lang="he-IL" altLang="he-IL" sz="1800" dirty="0" err="1">
                <a:latin typeface="Arial" panose="020B0604020202020204" pitchFamily="34" charset="0"/>
              </a:rPr>
              <a:t>data</a:t>
            </a:r>
            <a:r>
              <a:rPr lang="he-IL" altLang="he-IL" sz="1800" dirty="0">
                <a:latin typeface="Arial" panose="020B0604020202020204" pitchFamily="34" charset="0"/>
              </a:rPr>
              <a:t>.</a:t>
            </a:r>
          </a:p>
        </p:txBody>
      </p:sp>
      <p:pic>
        <p:nvPicPr>
          <p:cNvPr id="5" name="תמונה 4" descr="תמונה שמכילה גרפיקה, לוגו, סמל, עיצוב&#10;&#10;התיאור נוצר באופן אוטומטי">
            <a:extLst>
              <a:ext uri="{FF2B5EF4-FFF2-40B4-BE49-F238E27FC236}">
                <a16:creationId xmlns:a16="http://schemas.microsoft.com/office/drawing/2014/main" id="{035AB98C-8CC6-A572-86F0-5D524D4B5D84}"/>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9841365" y="1131094"/>
            <a:ext cx="1790701" cy="1119188"/>
          </a:xfrm>
          <a:prstGeom prst="rect">
            <a:avLst/>
          </a:prstGeom>
        </p:spPr>
      </p:pic>
    </p:spTree>
    <p:extLst>
      <p:ext uri="{BB962C8B-B14F-4D97-AF65-F5344CB8AC3E}">
        <p14:creationId xmlns:p14="http://schemas.microsoft.com/office/powerpoint/2010/main" val="10163559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AEF1FB7F-A6D7-C015-92EC-99762F310115}"/>
              </a:ext>
            </a:extLst>
          </p:cNvPr>
          <p:cNvSpPr>
            <a:spLocks noGrp="1"/>
          </p:cNvSpPr>
          <p:nvPr>
            <p:ph type="title"/>
          </p:nvPr>
        </p:nvSpPr>
        <p:spPr>
          <a:xfrm>
            <a:off x="541175" y="0"/>
            <a:ext cx="10515600" cy="1325563"/>
          </a:xfrm>
        </p:spPr>
        <p:txBody>
          <a:bodyPr/>
          <a:lstStyle/>
          <a:p>
            <a:pPr algn="l"/>
            <a:r>
              <a:rPr lang="en-US" dirty="0"/>
              <a:t>A. Model Training</a:t>
            </a:r>
            <a:endParaRPr lang="he-IL" dirty="0"/>
          </a:p>
        </p:txBody>
      </p:sp>
      <p:sp>
        <p:nvSpPr>
          <p:cNvPr id="3" name="מציין מיקום תוכן 2">
            <a:extLst>
              <a:ext uri="{FF2B5EF4-FFF2-40B4-BE49-F238E27FC236}">
                <a16:creationId xmlns:a16="http://schemas.microsoft.com/office/drawing/2014/main" id="{4C7D5D01-246F-7EC8-2793-08134FB0641C}"/>
              </a:ext>
            </a:extLst>
          </p:cNvPr>
          <p:cNvSpPr>
            <a:spLocks noGrp="1"/>
          </p:cNvSpPr>
          <p:nvPr>
            <p:ph idx="1"/>
          </p:nvPr>
        </p:nvSpPr>
        <p:spPr>
          <a:xfrm>
            <a:off x="8798248" y="4488024"/>
            <a:ext cx="3637384" cy="535020"/>
          </a:xfrm>
        </p:spPr>
        <p:txBody>
          <a:bodyPr>
            <a:normAutofit/>
          </a:bodyPr>
          <a:lstStyle/>
          <a:p>
            <a:pPr marL="0" indent="0" algn="l" rtl="0">
              <a:buNone/>
            </a:pPr>
            <a:r>
              <a:rPr lang="en-US" sz="2000" dirty="0"/>
              <a:t>Epochs=15	</a:t>
            </a:r>
            <a:endParaRPr lang="he-IL" sz="2000" dirty="0"/>
          </a:p>
        </p:txBody>
      </p:sp>
      <p:pic>
        <p:nvPicPr>
          <p:cNvPr id="5" name="תמונה 4">
            <a:extLst>
              <a:ext uri="{FF2B5EF4-FFF2-40B4-BE49-F238E27FC236}">
                <a16:creationId xmlns:a16="http://schemas.microsoft.com/office/drawing/2014/main" id="{AAE26560-1606-7BCE-1E28-9C21E7A12479}"/>
              </a:ext>
            </a:extLst>
          </p:cNvPr>
          <p:cNvPicPr>
            <a:picLocks noChangeAspect="1"/>
          </p:cNvPicPr>
          <p:nvPr/>
        </p:nvPicPr>
        <p:blipFill>
          <a:blip r:embed="rId2"/>
          <a:stretch>
            <a:fillRect/>
          </a:stretch>
        </p:blipFill>
        <p:spPr>
          <a:xfrm>
            <a:off x="5335361" y="241557"/>
            <a:ext cx="6534150" cy="2447925"/>
          </a:xfrm>
          <a:prstGeom prst="rect">
            <a:avLst/>
          </a:prstGeom>
        </p:spPr>
      </p:pic>
      <p:sp>
        <p:nvSpPr>
          <p:cNvPr id="6" name="תיבת טקסט 5">
            <a:extLst>
              <a:ext uri="{FF2B5EF4-FFF2-40B4-BE49-F238E27FC236}">
                <a16:creationId xmlns:a16="http://schemas.microsoft.com/office/drawing/2014/main" id="{C3FEF571-D077-1D41-29E4-0AE93DDC8805}"/>
              </a:ext>
            </a:extLst>
          </p:cNvPr>
          <p:cNvSpPr txBox="1"/>
          <p:nvPr/>
        </p:nvSpPr>
        <p:spPr>
          <a:xfrm>
            <a:off x="541175" y="2318423"/>
            <a:ext cx="5991448" cy="1754326"/>
          </a:xfrm>
          <a:prstGeom prst="rect">
            <a:avLst/>
          </a:prstGeom>
          <a:noFill/>
        </p:spPr>
        <p:txBody>
          <a:bodyPr wrap="none" rtlCol="1">
            <a:spAutoFit/>
          </a:bodyPr>
          <a:lstStyle/>
          <a:p>
            <a:pPr algn="l" rtl="0"/>
            <a:endParaRPr lang="en-US" dirty="0"/>
          </a:p>
          <a:p>
            <a:pPr algn="l" rtl="0"/>
            <a:r>
              <a:rPr lang="en-US" dirty="0"/>
              <a:t># </a:t>
            </a:r>
            <a:r>
              <a:rPr lang="en-US" u="sng" dirty="0"/>
              <a:t>handle class </a:t>
            </a:r>
            <a:r>
              <a:rPr lang="en-US" b="1" u="sng" dirty="0"/>
              <a:t>imbalance</a:t>
            </a:r>
          </a:p>
          <a:p>
            <a:pPr algn="l" rtl="0"/>
            <a:r>
              <a:rPr lang="en-US" b="1" dirty="0" err="1"/>
              <a:t>class_weight</a:t>
            </a:r>
            <a:r>
              <a:rPr lang="en-US" b="1" dirty="0"/>
              <a:t> </a:t>
            </a:r>
            <a:r>
              <a:rPr lang="en-US" dirty="0"/>
              <a:t>= {0: </a:t>
            </a:r>
            <a:r>
              <a:rPr lang="en-US" dirty="0" err="1"/>
              <a:t>total_images</a:t>
            </a:r>
            <a:r>
              <a:rPr lang="en-US" dirty="0"/>
              <a:t> / (2 * </a:t>
            </a:r>
            <a:r>
              <a:rPr lang="en-US" dirty="0" err="1"/>
              <a:t>total_negative_images</a:t>
            </a:r>
            <a:r>
              <a:rPr lang="en-US" dirty="0"/>
              <a:t>),</a:t>
            </a:r>
          </a:p>
          <a:p>
            <a:pPr algn="l" rtl="0"/>
            <a:r>
              <a:rPr lang="en-US" dirty="0"/>
              <a:t> 1: </a:t>
            </a:r>
            <a:r>
              <a:rPr lang="en-US" dirty="0" err="1"/>
              <a:t>total_images</a:t>
            </a:r>
            <a:r>
              <a:rPr lang="en-US" dirty="0"/>
              <a:t> / (2 * </a:t>
            </a:r>
            <a:r>
              <a:rPr lang="en-US" dirty="0" err="1"/>
              <a:t>total_positive_images</a:t>
            </a:r>
            <a:r>
              <a:rPr lang="en-US" dirty="0"/>
              <a:t>)}</a:t>
            </a:r>
          </a:p>
          <a:p>
            <a:pPr algn="l" rtl="0"/>
            <a:endParaRPr lang="en-US" dirty="0"/>
          </a:p>
          <a:p>
            <a:pPr algn="l" rtl="0"/>
            <a:r>
              <a:rPr lang="en-US" sz="1400" dirty="0" err="1"/>
              <a:t>class_weight</a:t>
            </a:r>
            <a:r>
              <a:rPr lang="en-US" sz="1400" dirty="0"/>
              <a:t> {0: 0.76, 1: 1.43}</a:t>
            </a:r>
            <a:endParaRPr lang="he-IL" sz="1400" dirty="0"/>
          </a:p>
        </p:txBody>
      </p:sp>
      <p:sp>
        <p:nvSpPr>
          <p:cNvPr id="7" name="תיבת טקסט 6">
            <a:extLst>
              <a:ext uri="{FF2B5EF4-FFF2-40B4-BE49-F238E27FC236}">
                <a16:creationId xmlns:a16="http://schemas.microsoft.com/office/drawing/2014/main" id="{1186B04D-16C8-4F7A-047C-320FAC0570DE}"/>
              </a:ext>
            </a:extLst>
          </p:cNvPr>
          <p:cNvSpPr txBox="1"/>
          <p:nvPr/>
        </p:nvSpPr>
        <p:spPr>
          <a:xfrm>
            <a:off x="506353" y="4257415"/>
            <a:ext cx="7999241" cy="2339102"/>
          </a:xfrm>
          <a:prstGeom prst="rect">
            <a:avLst/>
          </a:prstGeom>
          <a:noFill/>
        </p:spPr>
        <p:txBody>
          <a:bodyPr wrap="none" rtlCol="1">
            <a:spAutoFit/>
          </a:bodyPr>
          <a:lstStyle/>
          <a:p>
            <a:pPr algn="l" rtl="0"/>
            <a:r>
              <a:rPr lang="en-US" dirty="0"/>
              <a:t># </a:t>
            </a:r>
            <a:r>
              <a:rPr lang="en-US" u="sng" dirty="0"/>
              <a:t>Define the </a:t>
            </a:r>
            <a:r>
              <a:rPr lang="en-US" b="1" u="sng" dirty="0" err="1"/>
              <a:t>ModelCheckpoint</a:t>
            </a:r>
            <a:r>
              <a:rPr lang="en-US" u="sng" dirty="0"/>
              <a:t> callback</a:t>
            </a:r>
          </a:p>
          <a:p>
            <a:pPr algn="l" rtl="0"/>
            <a:r>
              <a:rPr lang="en-US" sz="1600" dirty="0" err="1"/>
              <a:t>checkpoint_callback</a:t>
            </a:r>
            <a:r>
              <a:rPr lang="en-US" sz="1600" dirty="0"/>
              <a:t> = </a:t>
            </a:r>
            <a:r>
              <a:rPr lang="en-US" sz="1600" dirty="0" err="1"/>
              <a:t>ModelCheckpoint</a:t>
            </a:r>
            <a:r>
              <a:rPr lang="en-US" sz="1600" dirty="0"/>
              <a:t>(</a:t>
            </a:r>
            <a:r>
              <a:rPr lang="en-US" sz="1600" dirty="0" err="1"/>
              <a:t>filepath</a:t>
            </a:r>
            <a:r>
              <a:rPr lang="en-US" sz="1600" dirty="0"/>
              <a:t>=</a:t>
            </a:r>
            <a:r>
              <a:rPr lang="en-US" sz="1600" dirty="0" err="1"/>
              <a:t>checkpoint_filepath</a:t>
            </a:r>
            <a:r>
              <a:rPr lang="en-US" sz="1600" dirty="0"/>
              <a:t>,</a:t>
            </a:r>
          </a:p>
          <a:p>
            <a:pPr algn="l" rtl="0"/>
            <a:r>
              <a:rPr lang="en-US" sz="1600" dirty="0"/>
              <a:t>                                      monitor='</a:t>
            </a:r>
            <a:r>
              <a:rPr lang="en-US" sz="1600" dirty="0" err="1"/>
              <a:t>val_accuracy</a:t>
            </a:r>
            <a:r>
              <a:rPr lang="en-US" sz="1600" dirty="0"/>
              <a:t>',  # Choose the validation metric to monitor</a:t>
            </a:r>
          </a:p>
          <a:p>
            <a:pPr algn="l" rtl="0"/>
            <a:r>
              <a:rPr lang="en-US" sz="1600" dirty="0"/>
              <a:t>                                      </a:t>
            </a:r>
            <a:r>
              <a:rPr lang="en-US" sz="1600" dirty="0" err="1"/>
              <a:t>save_best_only</a:t>
            </a:r>
            <a:r>
              <a:rPr lang="en-US" sz="1600" dirty="0"/>
              <a:t>=True,    # Save only the best model weights</a:t>
            </a:r>
          </a:p>
          <a:p>
            <a:pPr algn="l" rtl="0"/>
            <a:r>
              <a:rPr lang="en-US" sz="1600" dirty="0"/>
              <a:t>                                      mode='max',             # For 'accuracy', use 'max'; for 'loss', use 'min'</a:t>
            </a:r>
          </a:p>
          <a:p>
            <a:pPr algn="l" rtl="0"/>
            <a:r>
              <a:rPr lang="en-US" sz="1600" dirty="0"/>
              <a:t>                                      verbose=1)</a:t>
            </a:r>
          </a:p>
          <a:p>
            <a:pPr algn="l" rtl="0"/>
            <a:endParaRPr lang="en-US" sz="1600" dirty="0"/>
          </a:p>
          <a:p>
            <a:pPr algn="l" rtl="0"/>
            <a:r>
              <a:rPr lang="en-US" sz="1600" dirty="0"/>
              <a:t>This code defines a </a:t>
            </a:r>
            <a:r>
              <a:rPr lang="en-US" sz="1600" dirty="0" err="1"/>
              <a:t>ModelCheckpoint</a:t>
            </a:r>
            <a:r>
              <a:rPr lang="en-US" sz="1600" dirty="0"/>
              <a:t> callback to save the model's weights during training, </a:t>
            </a:r>
          </a:p>
          <a:p>
            <a:pPr algn="l" rtl="0"/>
            <a:r>
              <a:rPr lang="en-US" sz="1600" dirty="0"/>
              <a:t>based on the highest validation accuracy achieved, ensuring that only the best model is saved.</a:t>
            </a:r>
            <a:endParaRPr lang="he-IL" sz="1600" dirty="0"/>
          </a:p>
        </p:txBody>
      </p:sp>
      <p:sp>
        <p:nvSpPr>
          <p:cNvPr id="8" name="תיבת טקסט 7">
            <a:extLst>
              <a:ext uri="{FF2B5EF4-FFF2-40B4-BE49-F238E27FC236}">
                <a16:creationId xmlns:a16="http://schemas.microsoft.com/office/drawing/2014/main" id="{46EF469A-4671-9F8B-1382-41BBAD94F48B}"/>
              </a:ext>
            </a:extLst>
          </p:cNvPr>
          <p:cNvSpPr txBox="1"/>
          <p:nvPr/>
        </p:nvSpPr>
        <p:spPr>
          <a:xfrm>
            <a:off x="8836516" y="3153752"/>
            <a:ext cx="2344488" cy="646331"/>
          </a:xfrm>
          <a:prstGeom prst="rect">
            <a:avLst/>
          </a:prstGeom>
          <a:gradFill>
            <a:gsLst>
              <a:gs pos="0">
                <a:schemeClr val="accent3">
                  <a:lumMod val="40000"/>
                  <a:lumOff val="60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wrap="none" rtlCol="1">
            <a:spAutoFit/>
          </a:bodyPr>
          <a:lstStyle/>
          <a:p>
            <a:pPr algn="l" rtl="0"/>
            <a:r>
              <a:rPr lang="fr-FR" dirty="0"/>
              <a:t>5583 train  Images</a:t>
            </a:r>
          </a:p>
          <a:p>
            <a:pPr algn="l" rtl="0"/>
            <a:r>
              <a:rPr lang="fr-FR" dirty="0"/>
              <a:t>1394 validation Images</a:t>
            </a:r>
            <a:endParaRPr lang="he-IL" dirty="0"/>
          </a:p>
        </p:txBody>
      </p:sp>
      <p:sp>
        <p:nvSpPr>
          <p:cNvPr id="9" name="תיבת טקסט 8">
            <a:extLst>
              <a:ext uri="{FF2B5EF4-FFF2-40B4-BE49-F238E27FC236}">
                <a16:creationId xmlns:a16="http://schemas.microsoft.com/office/drawing/2014/main" id="{62C60187-2D3A-0BA9-8278-54314E5D8201}"/>
              </a:ext>
            </a:extLst>
          </p:cNvPr>
          <p:cNvSpPr txBox="1"/>
          <p:nvPr/>
        </p:nvSpPr>
        <p:spPr>
          <a:xfrm>
            <a:off x="8836516" y="3888083"/>
            <a:ext cx="1780424" cy="369332"/>
          </a:xfrm>
          <a:prstGeom prst="rect">
            <a:avLst/>
          </a:prstGeom>
          <a:noFill/>
        </p:spPr>
        <p:txBody>
          <a:bodyPr wrap="none" rtlCol="1">
            <a:spAutoFit/>
          </a:bodyPr>
          <a:lstStyle/>
          <a:p>
            <a:r>
              <a:rPr lang="en-US" b="1" dirty="0">
                <a:highlight>
                  <a:srgbClr val="00FF00"/>
                </a:highlight>
              </a:rPr>
              <a:t>TrainNetwork.py</a:t>
            </a:r>
            <a:endParaRPr lang="he-IL" b="1" dirty="0">
              <a:highlight>
                <a:srgbClr val="00FF00"/>
              </a:highlight>
            </a:endParaRPr>
          </a:p>
        </p:txBody>
      </p:sp>
    </p:spTree>
    <p:extLst>
      <p:ext uri="{BB962C8B-B14F-4D97-AF65-F5344CB8AC3E}">
        <p14:creationId xmlns:p14="http://schemas.microsoft.com/office/powerpoint/2010/main" val="41105705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F0144E11-2477-E2E3-0B56-B1B1D1B6FF43}"/>
              </a:ext>
            </a:extLst>
          </p:cNvPr>
          <p:cNvSpPr>
            <a:spLocks noGrp="1"/>
          </p:cNvSpPr>
          <p:nvPr>
            <p:ph type="title"/>
          </p:nvPr>
        </p:nvSpPr>
        <p:spPr>
          <a:xfrm>
            <a:off x="838200" y="142165"/>
            <a:ext cx="10515600" cy="1325563"/>
          </a:xfrm>
        </p:spPr>
        <p:txBody>
          <a:bodyPr/>
          <a:lstStyle/>
          <a:p>
            <a:pPr algn="l"/>
            <a:r>
              <a:rPr lang="en-US" dirty="0"/>
              <a:t>A. Small Network1 Performance</a:t>
            </a:r>
            <a:endParaRPr lang="he-IL" dirty="0"/>
          </a:p>
        </p:txBody>
      </p:sp>
      <p:sp>
        <p:nvSpPr>
          <p:cNvPr id="6" name="תיבת טקסט 5">
            <a:extLst>
              <a:ext uri="{FF2B5EF4-FFF2-40B4-BE49-F238E27FC236}">
                <a16:creationId xmlns:a16="http://schemas.microsoft.com/office/drawing/2014/main" id="{31201554-8E09-5D7A-CB70-19BA5A3CD30D}"/>
              </a:ext>
            </a:extLst>
          </p:cNvPr>
          <p:cNvSpPr txBox="1"/>
          <p:nvPr/>
        </p:nvSpPr>
        <p:spPr>
          <a:xfrm>
            <a:off x="324037" y="5778310"/>
            <a:ext cx="9473106" cy="646331"/>
          </a:xfrm>
          <a:prstGeom prst="rect">
            <a:avLst/>
          </a:prstGeom>
          <a:noFill/>
        </p:spPr>
        <p:txBody>
          <a:bodyPr wrap="none" rtlCol="1">
            <a:spAutoFit/>
          </a:bodyPr>
          <a:lstStyle/>
          <a:p>
            <a:pPr algn="l" rtl="0"/>
            <a:r>
              <a:rPr lang="en-US" dirty="0"/>
              <a:t>The Model Get Very High Accuracy on Train And Validation ~95%</a:t>
            </a:r>
          </a:p>
          <a:p>
            <a:pPr algn="l" rtl="0"/>
            <a:r>
              <a:rPr lang="en-US" dirty="0"/>
              <a:t>There are some jumps during training but saved best model use check point for validation Accuracy</a:t>
            </a:r>
            <a:endParaRPr lang="he-IL" dirty="0"/>
          </a:p>
        </p:txBody>
      </p:sp>
      <p:pic>
        <p:nvPicPr>
          <p:cNvPr id="8" name="תמונה 7">
            <a:extLst>
              <a:ext uri="{FF2B5EF4-FFF2-40B4-BE49-F238E27FC236}">
                <a16:creationId xmlns:a16="http://schemas.microsoft.com/office/drawing/2014/main" id="{122DD405-B110-C2DC-FBA9-DE9861C5B2B0}"/>
              </a:ext>
            </a:extLst>
          </p:cNvPr>
          <p:cNvPicPr>
            <a:picLocks noChangeAspect="1"/>
          </p:cNvPicPr>
          <p:nvPr/>
        </p:nvPicPr>
        <p:blipFill>
          <a:blip r:embed="rId2"/>
          <a:stretch>
            <a:fillRect/>
          </a:stretch>
        </p:blipFill>
        <p:spPr>
          <a:xfrm>
            <a:off x="485192" y="1324579"/>
            <a:ext cx="10184752" cy="4208841"/>
          </a:xfrm>
          <a:prstGeom prst="rect">
            <a:avLst/>
          </a:prstGeom>
        </p:spPr>
      </p:pic>
    </p:spTree>
    <p:extLst>
      <p:ext uri="{BB962C8B-B14F-4D97-AF65-F5344CB8AC3E}">
        <p14:creationId xmlns:p14="http://schemas.microsoft.com/office/powerpoint/2010/main" val="11074955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B67E2504-75B7-4788-EB98-5E7DE4E6DF74}"/>
              </a:ext>
            </a:extLst>
          </p:cNvPr>
          <p:cNvSpPr>
            <a:spLocks noGrp="1"/>
          </p:cNvSpPr>
          <p:nvPr>
            <p:ph type="title"/>
          </p:nvPr>
        </p:nvSpPr>
        <p:spPr/>
        <p:txBody>
          <a:bodyPr/>
          <a:lstStyle/>
          <a:p>
            <a:pPr algn="l" rtl="0"/>
            <a:r>
              <a:rPr lang="en-US" dirty="0"/>
              <a:t>A. Evaluation metrics</a:t>
            </a:r>
            <a:endParaRPr lang="he-IL" dirty="0"/>
          </a:p>
        </p:txBody>
      </p:sp>
      <p:pic>
        <p:nvPicPr>
          <p:cNvPr id="5" name="תמונה 4">
            <a:extLst>
              <a:ext uri="{FF2B5EF4-FFF2-40B4-BE49-F238E27FC236}">
                <a16:creationId xmlns:a16="http://schemas.microsoft.com/office/drawing/2014/main" id="{7BF95C85-E580-D3ED-397D-4BE80FEBBC54}"/>
              </a:ext>
            </a:extLst>
          </p:cNvPr>
          <p:cNvPicPr>
            <a:picLocks noChangeAspect="1"/>
          </p:cNvPicPr>
          <p:nvPr/>
        </p:nvPicPr>
        <p:blipFill>
          <a:blip r:embed="rId2"/>
          <a:stretch>
            <a:fillRect/>
          </a:stretch>
        </p:blipFill>
        <p:spPr>
          <a:xfrm>
            <a:off x="1091399" y="1498439"/>
            <a:ext cx="9153525" cy="5153025"/>
          </a:xfrm>
          <a:prstGeom prst="rect">
            <a:avLst/>
          </a:prstGeom>
        </p:spPr>
      </p:pic>
    </p:spTree>
    <p:extLst>
      <p:ext uri="{BB962C8B-B14F-4D97-AF65-F5344CB8AC3E}">
        <p14:creationId xmlns:p14="http://schemas.microsoft.com/office/powerpoint/2010/main" val="693780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EDBB8F4B-E089-F013-76CE-38CC9A63B715}"/>
              </a:ext>
            </a:extLst>
          </p:cNvPr>
          <p:cNvSpPr>
            <a:spLocks noGrp="1"/>
          </p:cNvSpPr>
          <p:nvPr>
            <p:ph type="title"/>
          </p:nvPr>
        </p:nvSpPr>
        <p:spPr/>
        <p:txBody>
          <a:bodyPr/>
          <a:lstStyle/>
          <a:p>
            <a:pPr algn="l" rtl="0"/>
            <a:r>
              <a:rPr lang="en-US" dirty="0"/>
              <a:t>A. Small network Statistics Test</a:t>
            </a:r>
            <a:endParaRPr lang="he-IL" dirty="0"/>
          </a:p>
        </p:txBody>
      </p:sp>
      <p:pic>
        <p:nvPicPr>
          <p:cNvPr id="5" name="תמונה 4">
            <a:extLst>
              <a:ext uri="{FF2B5EF4-FFF2-40B4-BE49-F238E27FC236}">
                <a16:creationId xmlns:a16="http://schemas.microsoft.com/office/drawing/2014/main" id="{C4A18039-F0BE-FE44-43BF-15D0E9C743DA}"/>
              </a:ext>
            </a:extLst>
          </p:cNvPr>
          <p:cNvPicPr>
            <a:picLocks noChangeAspect="1"/>
          </p:cNvPicPr>
          <p:nvPr/>
        </p:nvPicPr>
        <p:blipFill>
          <a:blip r:embed="rId2"/>
          <a:stretch>
            <a:fillRect/>
          </a:stretch>
        </p:blipFill>
        <p:spPr>
          <a:xfrm>
            <a:off x="1694866" y="2091904"/>
            <a:ext cx="6115050" cy="3943350"/>
          </a:xfrm>
          <a:prstGeom prst="rect">
            <a:avLst/>
          </a:prstGeom>
        </p:spPr>
      </p:pic>
      <p:sp>
        <p:nvSpPr>
          <p:cNvPr id="6" name="תיבת טקסט 5">
            <a:extLst>
              <a:ext uri="{FF2B5EF4-FFF2-40B4-BE49-F238E27FC236}">
                <a16:creationId xmlns:a16="http://schemas.microsoft.com/office/drawing/2014/main" id="{10E08A93-A8AB-47E3-9BA1-FB49755560F8}"/>
              </a:ext>
            </a:extLst>
          </p:cNvPr>
          <p:cNvSpPr txBox="1"/>
          <p:nvPr/>
        </p:nvSpPr>
        <p:spPr>
          <a:xfrm>
            <a:off x="8546841" y="2438400"/>
            <a:ext cx="3502284" cy="923330"/>
          </a:xfrm>
          <a:prstGeom prst="rect">
            <a:avLst/>
          </a:prstGeom>
          <a:noFill/>
        </p:spPr>
        <p:txBody>
          <a:bodyPr wrap="square" rtlCol="1">
            <a:spAutoFit/>
          </a:bodyPr>
          <a:lstStyle/>
          <a:p>
            <a:pPr algn="l" rtl="0"/>
            <a:r>
              <a:rPr lang="en-US" dirty="0"/>
              <a:t>Recall is quite low  72% </a:t>
            </a:r>
          </a:p>
          <a:p>
            <a:pPr algn="l" rtl="0"/>
            <a:r>
              <a:rPr lang="en-US" dirty="0"/>
              <a:t>also Precision is low 27%</a:t>
            </a:r>
          </a:p>
          <a:p>
            <a:pPr algn="l" rtl="0"/>
            <a:r>
              <a:rPr lang="en-US" dirty="0"/>
              <a:t>F1                                39%</a:t>
            </a:r>
            <a:endParaRPr lang="he-IL" dirty="0"/>
          </a:p>
        </p:txBody>
      </p:sp>
      <p:sp>
        <p:nvSpPr>
          <p:cNvPr id="7" name="תיבת טקסט 6">
            <a:extLst>
              <a:ext uri="{FF2B5EF4-FFF2-40B4-BE49-F238E27FC236}">
                <a16:creationId xmlns:a16="http://schemas.microsoft.com/office/drawing/2014/main" id="{EAB895EA-565F-3F2E-434C-59375686170C}"/>
              </a:ext>
            </a:extLst>
          </p:cNvPr>
          <p:cNvSpPr txBox="1"/>
          <p:nvPr/>
        </p:nvSpPr>
        <p:spPr>
          <a:xfrm>
            <a:off x="8378518" y="4553339"/>
            <a:ext cx="3536674" cy="369332"/>
          </a:xfrm>
          <a:prstGeom prst="rect">
            <a:avLst/>
          </a:prstGeom>
          <a:noFill/>
        </p:spPr>
        <p:txBody>
          <a:bodyPr wrap="none" rtlCol="1">
            <a:spAutoFit/>
          </a:bodyPr>
          <a:lstStyle/>
          <a:p>
            <a:r>
              <a:rPr lang="en-US" dirty="0"/>
              <a:t>* In the generator set  shuffle=False</a:t>
            </a:r>
            <a:endParaRPr lang="he-IL" dirty="0"/>
          </a:p>
        </p:txBody>
      </p:sp>
    </p:spTree>
    <p:extLst>
      <p:ext uri="{BB962C8B-B14F-4D97-AF65-F5344CB8AC3E}">
        <p14:creationId xmlns:p14="http://schemas.microsoft.com/office/powerpoint/2010/main" val="12680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A01167B1-39A7-D6DC-47BE-1BF336422347}"/>
              </a:ext>
            </a:extLst>
          </p:cNvPr>
          <p:cNvSpPr>
            <a:spLocks noGrp="1"/>
          </p:cNvSpPr>
          <p:nvPr>
            <p:ph type="title"/>
          </p:nvPr>
        </p:nvSpPr>
        <p:spPr>
          <a:xfrm>
            <a:off x="660918" y="327803"/>
            <a:ext cx="10515600" cy="1325563"/>
          </a:xfrm>
        </p:spPr>
        <p:txBody>
          <a:bodyPr>
            <a:normAutofit/>
          </a:bodyPr>
          <a:lstStyle/>
          <a:p>
            <a:pPr algn="l" rtl="0"/>
            <a:r>
              <a:rPr lang="en-US" sz="4000" dirty="0"/>
              <a:t>A. Small network Statistics Train Validation(Augmented)</a:t>
            </a:r>
            <a:endParaRPr lang="he-IL" sz="4000" dirty="0"/>
          </a:p>
        </p:txBody>
      </p:sp>
      <p:pic>
        <p:nvPicPr>
          <p:cNvPr id="5" name="תמונה 4">
            <a:extLst>
              <a:ext uri="{FF2B5EF4-FFF2-40B4-BE49-F238E27FC236}">
                <a16:creationId xmlns:a16="http://schemas.microsoft.com/office/drawing/2014/main" id="{CB946693-5F4F-7535-77E9-0BF0C1AC8141}"/>
              </a:ext>
            </a:extLst>
          </p:cNvPr>
          <p:cNvPicPr>
            <a:picLocks noChangeAspect="1"/>
          </p:cNvPicPr>
          <p:nvPr/>
        </p:nvPicPr>
        <p:blipFill>
          <a:blip r:embed="rId2"/>
          <a:stretch>
            <a:fillRect/>
          </a:stretch>
        </p:blipFill>
        <p:spPr>
          <a:xfrm>
            <a:off x="0" y="1996362"/>
            <a:ext cx="6800850" cy="4038600"/>
          </a:xfrm>
          <a:prstGeom prst="rect">
            <a:avLst/>
          </a:prstGeom>
        </p:spPr>
      </p:pic>
      <p:pic>
        <p:nvPicPr>
          <p:cNvPr id="7" name="תמונה 6">
            <a:extLst>
              <a:ext uri="{FF2B5EF4-FFF2-40B4-BE49-F238E27FC236}">
                <a16:creationId xmlns:a16="http://schemas.microsoft.com/office/drawing/2014/main" id="{9F59D252-D999-A6C8-9BD8-6C625D597AE5}"/>
              </a:ext>
            </a:extLst>
          </p:cNvPr>
          <p:cNvPicPr>
            <a:picLocks noChangeAspect="1"/>
          </p:cNvPicPr>
          <p:nvPr/>
        </p:nvPicPr>
        <p:blipFill>
          <a:blip r:embed="rId3"/>
          <a:stretch>
            <a:fillRect/>
          </a:stretch>
        </p:blipFill>
        <p:spPr>
          <a:xfrm>
            <a:off x="5850295" y="1930365"/>
            <a:ext cx="6542702" cy="4219575"/>
          </a:xfrm>
          <a:prstGeom prst="rect">
            <a:avLst/>
          </a:prstGeom>
        </p:spPr>
      </p:pic>
      <p:sp>
        <p:nvSpPr>
          <p:cNvPr id="8" name="תיבת טקסט 7">
            <a:extLst>
              <a:ext uri="{FF2B5EF4-FFF2-40B4-BE49-F238E27FC236}">
                <a16:creationId xmlns:a16="http://schemas.microsoft.com/office/drawing/2014/main" id="{0A556139-F43E-5CD7-FAB7-37BBD229CF50}"/>
              </a:ext>
            </a:extLst>
          </p:cNvPr>
          <p:cNvSpPr txBox="1"/>
          <p:nvPr/>
        </p:nvSpPr>
        <p:spPr>
          <a:xfrm>
            <a:off x="1144026" y="1627030"/>
            <a:ext cx="643318" cy="369332"/>
          </a:xfrm>
          <a:prstGeom prst="rect">
            <a:avLst/>
          </a:prstGeom>
          <a:noFill/>
        </p:spPr>
        <p:txBody>
          <a:bodyPr wrap="none" rtlCol="1">
            <a:spAutoFit/>
          </a:bodyPr>
          <a:lstStyle/>
          <a:p>
            <a:r>
              <a:rPr lang="en-US" dirty="0">
                <a:highlight>
                  <a:srgbClr val="00FF00"/>
                </a:highlight>
              </a:rPr>
              <a:t>Train</a:t>
            </a:r>
            <a:endParaRPr lang="he-IL" dirty="0">
              <a:highlight>
                <a:srgbClr val="00FF00"/>
              </a:highlight>
            </a:endParaRPr>
          </a:p>
        </p:txBody>
      </p:sp>
      <p:sp>
        <p:nvSpPr>
          <p:cNvPr id="9" name="תיבת טקסט 8">
            <a:extLst>
              <a:ext uri="{FF2B5EF4-FFF2-40B4-BE49-F238E27FC236}">
                <a16:creationId xmlns:a16="http://schemas.microsoft.com/office/drawing/2014/main" id="{BFF53491-F295-EF46-67C0-3DB375574C46}"/>
              </a:ext>
            </a:extLst>
          </p:cNvPr>
          <p:cNvSpPr txBox="1"/>
          <p:nvPr/>
        </p:nvSpPr>
        <p:spPr>
          <a:xfrm>
            <a:off x="7723850" y="1561033"/>
            <a:ext cx="1123514" cy="369332"/>
          </a:xfrm>
          <a:prstGeom prst="rect">
            <a:avLst/>
          </a:prstGeom>
          <a:noFill/>
        </p:spPr>
        <p:txBody>
          <a:bodyPr wrap="none" rtlCol="1">
            <a:spAutoFit/>
          </a:bodyPr>
          <a:lstStyle/>
          <a:p>
            <a:r>
              <a:rPr lang="en-US" dirty="0">
                <a:highlight>
                  <a:srgbClr val="00FF00"/>
                </a:highlight>
              </a:rPr>
              <a:t>Validation</a:t>
            </a:r>
            <a:endParaRPr lang="he-IL" dirty="0">
              <a:highlight>
                <a:srgbClr val="00FF00"/>
              </a:highlight>
            </a:endParaRPr>
          </a:p>
        </p:txBody>
      </p:sp>
      <p:sp>
        <p:nvSpPr>
          <p:cNvPr id="10" name="תיבת טקסט 9">
            <a:extLst>
              <a:ext uri="{FF2B5EF4-FFF2-40B4-BE49-F238E27FC236}">
                <a16:creationId xmlns:a16="http://schemas.microsoft.com/office/drawing/2014/main" id="{58C68FBE-71ED-F9C4-C8E0-095E8214CB02}"/>
              </a:ext>
            </a:extLst>
          </p:cNvPr>
          <p:cNvSpPr txBox="1"/>
          <p:nvPr/>
        </p:nvSpPr>
        <p:spPr>
          <a:xfrm>
            <a:off x="1144026" y="6377958"/>
            <a:ext cx="4081117" cy="369332"/>
          </a:xfrm>
          <a:prstGeom prst="rect">
            <a:avLst/>
          </a:prstGeom>
          <a:noFill/>
        </p:spPr>
        <p:txBody>
          <a:bodyPr wrap="none" rtlCol="1">
            <a:spAutoFit/>
          </a:bodyPr>
          <a:lstStyle/>
          <a:p>
            <a:r>
              <a:rPr lang="en-US" dirty="0"/>
              <a:t>Very good Results Training and validation </a:t>
            </a:r>
            <a:endParaRPr lang="he-IL" dirty="0"/>
          </a:p>
        </p:txBody>
      </p:sp>
    </p:spTree>
    <p:extLst>
      <p:ext uri="{BB962C8B-B14F-4D97-AF65-F5344CB8AC3E}">
        <p14:creationId xmlns:p14="http://schemas.microsoft.com/office/powerpoint/2010/main" val="40509115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44969B45-48FA-411E-5BFD-8360366F5790}"/>
              </a:ext>
            </a:extLst>
          </p:cNvPr>
          <p:cNvSpPr>
            <a:spLocks noGrp="1"/>
          </p:cNvSpPr>
          <p:nvPr>
            <p:ph type="title"/>
          </p:nvPr>
        </p:nvSpPr>
        <p:spPr/>
        <p:txBody>
          <a:bodyPr/>
          <a:lstStyle/>
          <a:p>
            <a:pPr algn="l"/>
            <a:r>
              <a:rPr lang="en-US" dirty="0"/>
              <a:t>A. Training/Validation/Test statistics </a:t>
            </a:r>
            <a:endParaRPr lang="he-IL" dirty="0"/>
          </a:p>
        </p:txBody>
      </p:sp>
      <p:sp>
        <p:nvSpPr>
          <p:cNvPr id="3" name="מציין מיקום תוכן 2">
            <a:extLst>
              <a:ext uri="{FF2B5EF4-FFF2-40B4-BE49-F238E27FC236}">
                <a16:creationId xmlns:a16="http://schemas.microsoft.com/office/drawing/2014/main" id="{947AF543-E336-3E87-6BE2-F9D7C22123EB}"/>
              </a:ext>
            </a:extLst>
          </p:cNvPr>
          <p:cNvSpPr>
            <a:spLocks noGrp="1"/>
          </p:cNvSpPr>
          <p:nvPr>
            <p:ph idx="1"/>
          </p:nvPr>
        </p:nvSpPr>
        <p:spPr>
          <a:xfrm>
            <a:off x="838200" y="1565566"/>
            <a:ext cx="10515600" cy="4351338"/>
          </a:xfrm>
        </p:spPr>
        <p:txBody>
          <a:bodyPr/>
          <a:lstStyle/>
          <a:p>
            <a:pPr algn="l" rtl="0"/>
            <a:r>
              <a:rPr lang="en-US" dirty="0"/>
              <a:t>As seen by result the test result worse than was from train and validation. In the short train process, no overfit seen since validation performance keep growing as train(we can add more epochs but we almost reach 100% both train and validation) . Now the task  to see what is different in the Test set.</a:t>
            </a:r>
            <a:endParaRPr lang="he-IL" dirty="0"/>
          </a:p>
        </p:txBody>
      </p:sp>
      <p:pic>
        <p:nvPicPr>
          <p:cNvPr id="5" name="תמונה 4">
            <a:extLst>
              <a:ext uri="{FF2B5EF4-FFF2-40B4-BE49-F238E27FC236}">
                <a16:creationId xmlns:a16="http://schemas.microsoft.com/office/drawing/2014/main" id="{6F196A3F-D9DC-DE5E-5C52-8E016E7740F6}"/>
              </a:ext>
            </a:extLst>
          </p:cNvPr>
          <p:cNvPicPr>
            <a:picLocks noChangeAspect="1"/>
          </p:cNvPicPr>
          <p:nvPr/>
        </p:nvPicPr>
        <p:blipFill>
          <a:blip r:embed="rId2"/>
          <a:stretch>
            <a:fillRect/>
          </a:stretch>
        </p:blipFill>
        <p:spPr>
          <a:xfrm>
            <a:off x="1050808" y="3650056"/>
            <a:ext cx="5543550" cy="2857500"/>
          </a:xfrm>
          <a:prstGeom prst="rect">
            <a:avLst/>
          </a:prstGeom>
        </p:spPr>
      </p:pic>
      <p:sp>
        <p:nvSpPr>
          <p:cNvPr id="6" name="תיבת טקסט 5">
            <a:extLst>
              <a:ext uri="{FF2B5EF4-FFF2-40B4-BE49-F238E27FC236}">
                <a16:creationId xmlns:a16="http://schemas.microsoft.com/office/drawing/2014/main" id="{670B845C-C83F-B465-9DA6-5EEF5EDAB5D1}"/>
              </a:ext>
            </a:extLst>
          </p:cNvPr>
          <p:cNvSpPr txBox="1"/>
          <p:nvPr/>
        </p:nvSpPr>
        <p:spPr>
          <a:xfrm>
            <a:off x="7509863" y="4198775"/>
            <a:ext cx="2128660" cy="369332"/>
          </a:xfrm>
          <a:prstGeom prst="rect">
            <a:avLst/>
          </a:prstGeom>
          <a:noFill/>
        </p:spPr>
        <p:txBody>
          <a:bodyPr wrap="none" rtlCol="1">
            <a:spAutoFit/>
          </a:bodyPr>
          <a:lstStyle/>
          <a:p>
            <a:r>
              <a:rPr lang="en-US" dirty="0"/>
              <a:t>Mean, Std very close</a:t>
            </a:r>
            <a:endParaRPr lang="he-IL" dirty="0"/>
          </a:p>
        </p:txBody>
      </p:sp>
    </p:spTree>
    <p:extLst>
      <p:ext uri="{BB962C8B-B14F-4D97-AF65-F5344CB8AC3E}">
        <p14:creationId xmlns:p14="http://schemas.microsoft.com/office/powerpoint/2010/main" val="21208530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8316357-D24F-414B-F252-62AEF5FD206F}"/>
              </a:ext>
            </a:extLst>
          </p:cNvPr>
          <p:cNvSpPr>
            <a:spLocks noGrp="1"/>
          </p:cNvSpPr>
          <p:nvPr>
            <p:ph type="title"/>
          </p:nvPr>
        </p:nvSpPr>
        <p:spPr/>
        <p:txBody>
          <a:bodyPr/>
          <a:lstStyle/>
          <a:p>
            <a:pPr algn="l" rtl="0"/>
            <a:r>
              <a:rPr lang="en-US" dirty="0"/>
              <a:t>A. ROC Curve</a:t>
            </a:r>
            <a:endParaRPr lang="he-IL" dirty="0"/>
          </a:p>
        </p:txBody>
      </p:sp>
      <p:sp>
        <p:nvSpPr>
          <p:cNvPr id="6" name="תיבת טקסט 5">
            <a:extLst>
              <a:ext uri="{FF2B5EF4-FFF2-40B4-BE49-F238E27FC236}">
                <a16:creationId xmlns:a16="http://schemas.microsoft.com/office/drawing/2014/main" id="{66F75029-970A-028C-C8B8-BF4E943A5811}"/>
              </a:ext>
            </a:extLst>
          </p:cNvPr>
          <p:cNvSpPr txBox="1"/>
          <p:nvPr/>
        </p:nvSpPr>
        <p:spPr>
          <a:xfrm>
            <a:off x="25940" y="3117346"/>
            <a:ext cx="6376874" cy="923330"/>
          </a:xfrm>
          <a:prstGeom prst="rect">
            <a:avLst/>
          </a:prstGeom>
          <a:noFill/>
        </p:spPr>
        <p:txBody>
          <a:bodyPr wrap="none" rtlCol="1">
            <a:spAutoFit/>
          </a:bodyPr>
          <a:lstStyle/>
          <a:p>
            <a:pPr algn="l" rtl="0"/>
            <a:r>
              <a:rPr lang="en-US" dirty="0"/>
              <a:t>It is hard to select threshold by validation, since all at the top.</a:t>
            </a:r>
          </a:p>
          <a:p>
            <a:pPr algn="l" rtl="0"/>
            <a:r>
              <a:rPr lang="en-US" dirty="0"/>
              <a:t>Select by test is not recommended since  it may lead to overfitting</a:t>
            </a:r>
          </a:p>
          <a:p>
            <a:pPr algn="l" rtl="0"/>
            <a:r>
              <a:rPr lang="en-US" dirty="0"/>
              <a:t> or biased evaluation of the model's performance.</a:t>
            </a:r>
            <a:endParaRPr lang="he-IL" dirty="0"/>
          </a:p>
        </p:txBody>
      </p:sp>
      <p:pic>
        <p:nvPicPr>
          <p:cNvPr id="8" name="תמונה 7">
            <a:extLst>
              <a:ext uri="{FF2B5EF4-FFF2-40B4-BE49-F238E27FC236}">
                <a16:creationId xmlns:a16="http://schemas.microsoft.com/office/drawing/2014/main" id="{951658DD-EF49-747D-78AA-4E68D31929B2}"/>
              </a:ext>
            </a:extLst>
          </p:cNvPr>
          <p:cNvPicPr>
            <a:picLocks noChangeAspect="1"/>
          </p:cNvPicPr>
          <p:nvPr/>
        </p:nvPicPr>
        <p:blipFill>
          <a:blip r:embed="rId2"/>
          <a:stretch>
            <a:fillRect/>
          </a:stretch>
        </p:blipFill>
        <p:spPr>
          <a:xfrm>
            <a:off x="6402814" y="365125"/>
            <a:ext cx="5648325" cy="4591050"/>
          </a:xfrm>
          <a:prstGeom prst="rect">
            <a:avLst/>
          </a:prstGeom>
        </p:spPr>
      </p:pic>
    </p:spTree>
    <p:extLst>
      <p:ext uri="{BB962C8B-B14F-4D97-AF65-F5344CB8AC3E}">
        <p14:creationId xmlns:p14="http://schemas.microsoft.com/office/powerpoint/2010/main" val="39530771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3DA3BF6F-CA93-DC13-41E3-5D5E4321C284}"/>
              </a:ext>
            </a:extLst>
          </p:cNvPr>
          <p:cNvSpPr>
            <a:spLocks noGrp="1"/>
          </p:cNvSpPr>
          <p:nvPr>
            <p:ph type="title"/>
          </p:nvPr>
        </p:nvSpPr>
        <p:spPr>
          <a:xfrm>
            <a:off x="390331" y="0"/>
            <a:ext cx="10515600" cy="885825"/>
          </a:xfrm>
        </p:spPr>
        <p:txBody>
          <a:bodyPr>
            <a:normAutofit/>
          </a:bodyPr>
          <a:lstStyle/>
          <a:p>
            <a:pPr algn="l"/>
            <a:r>
              <a:rPr lang="en-US" sz="4000" dirty="0"/>
              <a:t>A. Confusion Matrix</a:t>
            </a:r>
            <a:endParaRPr lang="he-IL" sz="4000" dirty="0"/>
          </a:p>
        </p:txBody>
      </p:sp>
      <p:pic>
        <p:nvPicPr>
          <p:cNvPr id="5" name="תמונה 4">
            <a:extLst>
              <a:ext uri="{FF2B5EF4-FFF2-40B4-BE49-F238E27FC236}">
                <a16:creationId xmlns:a16="http://schemas.microsoft.com/office/drawing/2014/main" id="{CD82DAAD-B0F8-BBC9-07B9-09E0A9F6F969}"/>
              </a:ext>
            </a:extLst>
          </p:cNvPr>
          <p:cNvPicPr>
            <a:picLocks noChangeAspect="1"/>
          </p:cNvPicPr>
          <p:nvPr/>
        </p:nvPicPr>
        <p:blipFill>
          <a:blip r:embed="rId2"/>
          <a:stretch>
            <a:fillRect/>
          </a:stretch>
        </p:blipFill>
        <p:spPr>
          <a:xfrm>
            <a:off x="2237450" y="885825"/>
            <a:ext cx="8251825" cy="5684650"/>
          </a:xfrm>
          <a:prstGeom prst="rect">
            <a:avLst/>
          </a:prstGeom>
        </p:spPr>
      </p:pic>
    </p:spTree>
    <p:extLst>
      <p:ext uri="{BB962C8B-B14F-4D97-AF65-F5344CB8AC3E}">
        <p14:creationId xmlns:p14="http://schemas.microsoft.com/office/powerpoint/2010/main" val="17904720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8EA577BE-4A8A-5AE8-2303-3629CEEB9202}"/>
              </a:ext>
            </a:extLst>
          </p:cNvPr>
          <p:cNvSpPr>
            <a:spLocks noGrp="1"/>
          </p:cNvSpPr>
          <p:nvPr>
            <p:ph type="title"/>
          </p:nvPr>
        </p:nvSpPr>
        <p:spPr/>
        <p:txBody>
          <a:bodyPr/>
          <a:lstStyle/>
          <a:p>
            <a:pPr algn="l"/>
            <a:r>
              <a:rPr lang="en-US" dirty="0"/>
              <a:t>Data Set</a:t>
            </a:r>
            <a:endParaRPr lang="he-IL" dirty="0"/>
          </a:p>
        </p:txBody>
      </p:sp>
      <p:sp>
        <p:nvSpPr>
          <p:cNvPr id="3" name="מציין מיקום תוכן 2">
            <a:extLst>
              <a:ext uri="{FF2B5EF4-FFF2-40B4-BE49-F238E27FC236}">
                <a16:creationId xmlns:a16="http://schemas.microsoft.com/office/drawing/2014/main" id="{E5CD4EDF-2C98-1D3C-44B1-70A6460BC4CF}"/>
              </a:ext>
            </a:extLst>
          </p:cNvPr>
          <p:cNvSpPr>
            <a:spLocks noGrp="1"/>
          </p:cNvSpPr>
          <p:nvPr>
            <p:ph idx="1"/>
          </p:nvPr>
        </p:nvSpPr>
        <p:spPr/>
        <p:txBody>
          <a:bodyPr/>
          <a:lstStyle/>
          <a:p>
            <a:pPr algn="just" rtl="0"/>
            <a:r>
              <a:rPr lang="en-US" dirty="0"/>
              <a:t>Train:  face 2429 images  , non-face 4548 images (X 1.8).</a:t>
            </a:r>
          </a:p>
          <a:p>
            <a:pPr algn="just" rtl="0"/>
            <a:r>
              <a:rPr lang="en-US" dirty="0"/>
              <a:t>Test : face 472 images  , non-face 23573 images (X 49.9).</a:t>
            </a:r>
          </a:p>
          <a:p>
            <a:pPr algn="just" rtl="0"/>
            <a:r>
              <a:rPr lang="en-US" dirty="0"/>
              <a:t>All images are 19*19 </a:t>
            </a:r>
            <a:r>
              <a:rPr lang="en-US" dirty="0" err="1"/>
              <a:t>pgm</a:t>
            </a:r>
            <a:r>
              <a:rPr lang="en-US" dirty="0"/>
              <a:t>. </a:t>
            </a:r>
          </a:p>
          <a:p>
            <a:pPr algn="just" rtl="0"/>
            <a:r>
              <a:rPr lang="en-US" dirty="0"/>
              <a:t>Images will be converted to </a:t>
            </a:r>
            <a:r>
              <a:rPr lang="en-US" dirty="0" err="1"/>
              <a:t>png</a:t>
            </a:r>
            <a:r>
              <a:rPr lang="en-US" dirty="0"/>
              <a:t>(not lose information as jpg) to support </a:t>
            </a:r>
            <a:r>
              <a:rPr lang="en-US" dirty="0" err="1"/>
              <a:t>keras</a:t>
            </a:r>
            <a:r>
              <a:rPr lang="en-US" dirty="0"/>
              <a:t> read </a:t>
            </a:r>
            <a:r>
              <a:rPr lang="en-US" dirty="0" err="1"/>
              <a:t>ImageGenerator</a:t>
            </a:r>
            <a:r>
              <a:rPr lang="en-US" dirty="0"/>
              <a:t> (</a:t>
            </a:r>
            <a:r>
              <a:rPr lang="en-US" sz="2000" dirty="0">
                <a:highlight>
                  <a:srgbClr val="00FF00"/>
                </a:highlight>
              </a:rPr>
              <a:t>changeFormat.py</a:t>
            </a:r>
            <a:r>
              <a:rPr lang="en-US" dirty="0"/>
              <a:t>). Zip Database Added to </a:t>
            </a:r>
            <a:r>
              <a:rPr lang="en-US" dirty="0" err="1"/>
              <a:t>github</a:t>
            </a:r>
            <a:r>
              <a:rPr lang="en-US" dirty="0"/>
              <a:t>.</a:t>
            </a:r>
          </a:p>
          <a:p>
            <a:pPr algn="just" rtl="0"/>
            <a:r>
              <a:rPr lang="en-US" dirty="0"/>
              <a:t>The data set is imbalanced.</a:t>
            </a:r>
            <a:endParaRPr lang="he-IL" dirty="0"/>
          </a:p>
        </p:txBody>
      </p:sp>
      <p:sp>
        <p:nvSpPr>
          <p:cNvPr id="4" name="תרשים זרימה: דיסק מגנטי 3">
            <a:extLst>
              <a:ext uri="{FF2B5EF4-FFF2-40B4-BE49-F238E27FC236}">
                <a16:creationId xmlns:a16="http://schemas.microsoft.com/office/drawing/2014/main" id="{AF3C3548-10AB-EAB0-E857-B44A9CF6CF99}"/>
              </a:ext>
            </a:extLst>
          </p:cNvPr>
          <p:cNvSpPr/>
          <p:nvPr/>
        </p:nvSpPr>
        <p:spPr>
          <a:xfrm>
            <a:off x="9479902" y="1250302"/>
            <a:ext cx="662474" cy="1175657"/>
          </a:xfrm>
          <a:prstGeom prst="flowChartMagneticDisk">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Tree>
    <p:extLst>
      <p:ext uri="{BB962C8B-B14F-4D97-AF65-F5344CB8AC3E}">
        <p14:creationId xmlns:p14="http://schemas.microsoft.com/office/powerpoint/2010/main" val="36316188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FDF7BAC6-6231-8107-A771-74E96AD51699}"/>
              </a:ext>
            </a:extLst>
          </p:cNvPr>
          <p:cNvSpPr>
            <a:spLocks noGrp="1"/>
          </p:cNvSpPr>
          <p:nvPr>
            <p:ph type="title"/>
          </p:nvPr>
        </p:nvSpPr>
        <p:sp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a:lstStyle/>
          <a:p>
            <a:pPr algn="l"/>
            <a:r>
              <a:rPr lang="en-US" dirty="0"/>
              <a:t>A</a:t>
            </a:r>
            <a:r>
              <a:rPr lang="en-GB" dirty="0"/>
              <a:t>. </a:t>
            </a:r>
            <a:r>
              <a:rPr lang="en-US" dirty="0"/>
              <a:t>Images Test Set</a:t>
            </a:r>
            <a:endParaRPr lang="he-IL" dirty="0"/>
          </a:p>
        </p:txBody>
      </p:sp>
      <p:sp>
        <p:nvSpPr>
          <p:cNvPr id="3" name="מציין מיקום תוכן 2">
            <a:extLst>
              <a:ext uri="{FF2B5EF4-FFF2-40B4-BE49-F238E27FC236}">
                <a16:creationId xmlns:a16="http://schemas.microsoft.com/office/drawing/2014/main" id="{06788E1A-5224-841A-B435-D2683500B895}"/>
              </a:ext>
            </a:extLst>
          </p:cNvPr>
          <p:cNvSpPr>
            <a:spLocks noGrp="1"/>
          </p:cNvSpPr>
          <p:nvPr>
            <p:ph idx="1"/>
          </p:nvPr>
        </p:nvSpPr>
        <p:spPr/>
        <p:txBody>
          <a:bodyPr/>
          <a:lstStyle/>
          <a:p>
            <a:pPr algn="l" rtl="0"/>
            <a:r>
              <a:rPr lang="en-US" dirty="0"/>
              <a:t>It can be seen that test set images are </a:t>
            </a:r>
          </a:p>
          <a:p>
            <a:pPr marL="0" indent="0" algn="l" rtl="0">
              <a:buNone/>
            </a:pPr>
            <a:r>
              <a:rPr lang="en-US" dirty="0"/>
              <a:t>augmented with  : zoom , rotation, brightness,</a:t>
            </a:r>
          </a:p>
          <a:p>
            <a:pPr marL="0" indent="0" algn="l" rtl="0">
              <a:buNone/>
            </a:pPr>
            <a:r>
              <a:rPr lang="en-US" dirty="0"/>
              <a:t>Shift (</a:t>
            </a:r>
            <a:r>
              <a:rPr lang="en-US" dirty="0" err="1"/>
              <a:t>x,y</a:t>
            </a:r>
            <a:r>
              <a:rPr lang="en-US" dirty="0"/>
              <a:t> directions)</a:t>
            </a:r>
            <a:endParaRPr lang="he-IL" dirty="0"/>
          </a:p>
        </p:txBody>
      </p:sp>
      <p:pic>
        <p:nvPicPr>
          <p:cNvPr id="5" name="תמונה 4">
            <a:extLst>
              <a:ext uri="{FF2B5EF4-FFF2-40B4-BE49-F238E27FC236}">
                <a16:creationId xmlns:a16="http://schemas.microsoft.com/office/drawing/2014/main" id="{77A4E946-A6D0-BC93-43E7-347A87101B18}"/>
              </a:ext>
            </a:extLst>
          </p:cNvPr>
          <p:cNvPicPr>
            <a:picLocks noChangeAspect="1"/>
          </p:cNvPicPr>
          <p:nvPr/>
        </p:nvPicPr>
        <p:blipFill>
          <a:blip r:embed="rId2"/>
          <a:stretch>
            <a:fillRect/>
          </a:stretch>
        </p:blipFill>
        <p:spPr>
          <a:xfrm>
            <a:off x="7764915" y="1824037"/>
            <a:ext cx="3324225" cy="3209925"/>
          </a:xfrm>
          <a:prstGeom prst="rect">
            <a:avLst/>
          </a:prstGeom>
        </p:spPr>
      </p:pic>
      <p:pic>
        <p:nvPicPr>
          <p:cNvPr id="7" name="תמונה 6" descr="תמונה שמכילה שרטוט, אומנות&#10;&#10;התיאור נוצר באופן אוטומטי">
            <a:extLst>
              <a:ext uri="{FF2B5EF4-FFF2-40B4-BE49-F238E27FC236}">
                <a16:creationId xmlns:a16="http://schemas.microsoft.com/office/drawing/2014/main" id="{8C4FA484-556C-D468-276A-10051B8D3EF6}"/>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1270761" y="3962618"/>
            <a:ext cx="2142688" cy="2142688"/>
          </a:xfrm>
          <a:prstGeom prst="rect">
            <a:avLst/>
          </a:prstGeom>
        </p:spPr>
      </p:pic>
    </p:spTree>
    <p:extLst>
      <p:ext uri="{BB962C8B-B14F-4D97-AF65-F5344CB8AC3E}">
        <p14:creationId xmlns:p14="http://schemas.microsoft.com/office/powerpoint/2010/main" val="18371139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0EC63390-2440-23AA-35F1-403598605BF5}"/>
              </a:ext>
            </a:extLst>
          </p:cNvPr>
          <p:cNvSpPr>
            <a:spLocks noGrp="1"/>
          </p:cNvSpPr>
          <p:nvPr>
            <p:ph type="title"/>
          </p:nvPr>
        </p:nvSpPr>
        <p:spPr/>
        <p:txBody>
          <a:bodyPr/>
          <a:lstStyle/>
          <a:p>
            <a:pPr algn="l" rtl="0"/>
            <a:r>
              <a:rPr lang="en-US" dirty="0"/>
              <a:t>A. misclassified images</a:t>
            </a:r>
            <a:endParaRPr lang="he-IL" dirty="0"/>
          </a:p>
        </p:txBody>
      </p:sp>
      <p:pic>
        <p:nvPicPr>
          <p:cNvPr id="5" name="תמונה 4">
            <a:extLst>
              <a:ext uri="{FF2B5EF4-FFF2-40B4-BE49-F238E27FC236}">
                <a16:creationId xmlns:a16="http://schemas.microsoft.com/office/drawing/2014/main" id="{887AF81F-1A57-FE1B-A875-1E539315EE81}"/>
              </a:ext>
            </a:extLst>
          </p:cNvPr>
          <p:cNvPicPr>
            <a:picLocks noChangeAspect="1"/>
          </p:cNvPicPr>
          <p:nvPr/>
        </p:nvPicPr>
        <p:blipFill>
          <a:blip r:embed="rId2"/>
          <a:stretch>
            <a:fillRect/>
          </a:stretch>
        </p:blipFill>
        <p:spPr>
          <a:xfrm>
            <a:off x="559837" y="1690688"/>
            <a:ext cx="7620000" cy="3143250"/>
          </a:xfrm>
          <a:prstGeom prst="rect">
            <a:avLst/>
          </a:prstGeom>
        </p:spPr>
      </p:pic>
      <p:sp>
        <p:nvSpPr>
          <p:cNvPr id="6" name="תיבת טקסט 5">
            <a:extLst>
              <a:ext uri="{FF2B5EF4-FFF2-40B4-BE49-F238E27FC236}">
                <a16:creationId xmlns:a16="http://schemas.microsoft.com/office/drawing/2014/main" id="{FB977F7D-A0CE-3803-9AE8-0DF520669DDC}"/>
              </a:ext>
            </a:extLst>
          </p:cNvPr>
          <p:cNvSpPr txBox="1"/>
          <p:nvPr/>
        </p:nvSpPr>
        <p:spPr>
          <a:xfrm>
            <a:off x="278785" y="5429250"/>
            <a:ext cx="10736594" cy="646331"/>
          </a:xfrm>
          <a:prstGeom prst="rect">
            <a:avLst/>
          </a:prstGeom>
          <a:noFill/>
        </p:spPr>
        <p:txBody>
          <a:bodyPr wrap="none" rtlCol="1">
            <a:spAutoFit/>
          </a:bodyPr>
          <a:lstStyle/>
          <a:p>
            <a:pPr algn="l" rtl="0"/>
            <a:r>
              <a:rPr lang="en-US" b="1" dirty="0"/>
              <a:t>Face images </a:t>
            </a:r>
            <a:r>
              <a:rPr lang="en-US" dirty="0"/>
              <a:t>:  2 images marked red are side face, other some very dark or zoom, which can explain misdetection.</a:t>
            </a:r>
          </a:p>
          <a:p>
            <a:pPr algn="l" rtl="0"/>
            <a:r>
              <a:rPr lang="en-US" b="1" dirty="0"/>
              <a:t>Non Face Images: </a:t>
            </a:r>
            <a:r>
              <a:rPr lang="en-US" dirty="0"/>
              <a:t>image marked red seems as face other there is some text which confuses the classifier .</a:t>
            </a:r>
            <a:endParaRPr lang="he-IL" dirty="0"/>
          </a:p>
        </p:txBody>
      </p:sp>
      <p:cxnSp>
        <p:nvCxnSpPr>
          <p:cNvPr id="8" name="מחבר חץ ישר 7">
            <a:extLst>
              <a:ext uri="{FF2B5EF4-FFF2-40B4-BE49-F238E27FC236}">
                <a16:creationId xmlns:a16="http://schemas.microsoft.com/office/drawing/2014/main" id="{58947E75-64FB-0A1D-AC8B-E871342429DE}"/>
              </a:ext>
            </a:extLst>
          </p:cNvPr>
          <p:cNvCxnSpPr/>
          <p:nvPr/>
        </p:nvCxnSpPr>
        <p:spPr>
          <a:xfrm flipH="1">
            <a:off x="7212563" y="1027906"/>
            <a:ext cx="251927" cy="1817931"/>
          </a:xfrm>
          <a:prstGeom prst="straightConnector1">
            <a:avLst/>
          </a:prstGeom>
          <a:ln w="15875">
            <a:tailEnd type="triangle"/>
          </a:ln>
        </p:spPr>
        <p:style>
          <a:lnRef idx="1">
            <a:schemeClr val="accent2"/>
          </a:lnRef>
          <a:fillRef idx="0">
            <a:schemeClr val="accent2"/>
          </a:fillRef>
          <a:effectRef idx="0">
            <a:schemeClr val="accent2"/>
          </a:effectRef>
          <a:fontRef idx="minor">
            <a:schemeClr val="tx1"/>
          </a:fontRef>
        </p:style>
      </p:cxnSp>
      <p:sp>
        <p:nvSpPr>
          <p:cNvPr id="9" name="אליפסה 8">
            <a:extLst>
              <a:ext uri="{FF2B5EF4-FFF2-40B4-BE49-F238E27FC236}">
                <a16:creationId xmlns:a16="http://schemas.microsoft.com/office/drawing/2014/main" id="{20169185-DAA0-D973-DECC-4403441F10D7}"/>
              </a:ext>
            </a:extLst>
          </p:cNvPr>
          <p:cNvSpPr/>
          <p:nvPr/>
        </p:nvSpPr>
        <p:spPr>
          <a:xfrm>
            <a:off x="7693090" y="570706"/>
            <a:ext cx="914400" cy="914400"/>
          </a:xfrm>
          <a:prstGeom prst="ellipse">
            <a:avLst/>
          </a:prstGeom>
          <a:solidFill>
            <a:schemeClr val="bg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solidFill>
                  <a:schemeClr val="tx1"/>
                </a:solidFill>
              </a:rPr>
              <a:t>As face</a:t>
            </a:r>
            <a:endParaRPr lang="he-IL" dirty="0">
              <a:solidFill>
                <a:schemeClr val="tx1"/>
              </a:solidFill>
            </a:endParaRPr>
          </a:p>
        </p:txBody>
      </p:sp>
      <p:sp>
        <p:nvSpPr>
          <p:cNvPr id="10" name="תיבת טקסט 9">
            <a:extLst>
              <a:ext uri="{FF2B5EF4-FFF2-40B4-BE49-F238E27FC236}">
                <a16:creationId xmlns:a16="http://schemas.microsoft.com/office/drawing/2014/main" id="{1BFB1F43-65D7-B3D3-77CB-F44223465B10}"/>
              </a:ext>
            </a:extLst>
          </p:cNvPr>
          <p:cNvSpPr txBox="1"/>
          <p:nvPr/>
        </p:nvSpPr>
        <p:spPr>
          <a:xfrm>
            <a:off x="9484144" y="1936871"/>
            <a:ext cx="565348" cy="369332"/>
          </a:xfrm>
          <a:prstGeom prst="rect">
            <a:avLst/>
          </a:prstGeom>
          <a:noFill/>
        </p:spPr>
        <p:txBody>
          <a:bodyPr wrap="none" rtlCol="1">
            <a:spAutoFit/>
          </a:bodyPr>
          <a:lstStyle/>
          <a:p>
            <a:r>
              <a:rPr lang="en-US" dirty="0"/>
              <a:t>Text</a:t>
            </a:r>
            <a:endParaRPr lang="he-IL" dirty="0"/>
          </a:p>
        </p:txBody>
      </p:sp>
      <p:cxnSp>
        <p:nvCxnSpPr>
          <p:cNvPr id="12" name="מחבר חץ ישר 11">
            <a:extLst>
              <a:ext uri="{FF2B5EF4-FFF2-40B4-BE49-F238E27FC236}">
                <a16:creationId xmlns:a16="http://schemas.microsoft.com/office/drawing/2014/main" id="{81232304-7F90-D043-3D07-8FAEAC458B9A}"/>
              </a:ext>
            </a:extLst>
          </p:cNvPr>
          <p:cNvCxnSpPr/>
          <p:nvPr/>
        </p:nvCxnSpPr>
        <p:spPr>
          <a:xfrm flipH="1">
            <a:off x="8248261" y="2121537"/>
            <a:ext cx="1091682" cy="89818"/>
          </a:xfrm>
          <a:prstGeom prst="straightConnector1">
            <a:avLst/>
          </a:prstGeom>
          <a:ln w="15875">
            <a:tailEnd type="triangle"/>
          </a:ln>
        </p:spPr>
        <p:style>
          <a:lnRef idx="1">
            <a:schemeClr val="accent2"/>
          </a:lnRef>
          <a:fillRef idx="0">
            <a:schemeClr val="accent2"/>
          </a:fillRef>
          <a:effectRef idx="0">
            <a:schemeClr val="accent2"/>
          </a:effectRef>
          <a:fontRef idx="minor">
            <a:schemeClr val="tx1"/>
          </a:fontRef>
        </p:style>
      </p:cxnSp>
      <p:cxnSp>
        <p:nvCxnSpPr>
          <p:cNvPr id="14" name="מחבר חץ ישר 13">
            <a:extLst>
              <a:ext uri="{FF2B5EF4-FFF2-40B4-BE49-F238E27FC236}">
                <a16:creationId xmlns:a16="http://schemas.microsoft.com/office/drawing/2014/main" id="{49454D76-B035-8CB4-1ADF-1E342994032A}"/>
              </a:ext>
            </a:extLst>
          </p:cNvPr>
          <p:cNvCxnSpPr/>
          <p:nvPr/>
        </p:nvCxnSpPr>
        <p:spPr>
          <a:xfrm flipH="1" flipV="1">
            <a:off x="2444620" y="3153747"/>
            <a:ext cx="298580" cy="2043404"/>
          </a:xfrm>
          <a:prstGeom prst="straightConnector1">
            <a:avLst/>
          </a:prstGeom>
          <a:ln w="19050">
            <a:tailEnd type="triangle"/>
          </a:ln>
        </p:spPr>
        <p:style>
          <a:lnRef idx="1">
            <a:schemeClr val="accent2"/>
          </a:lnRef>
          <a:fillRef idx="0">
            <a:schemeClr val="accent2"/>
          </a:fillRef>
          <a:effectRef idx="0">
            <a:schemeClr val="accent2"/>
          </a:effectRef>
          <a:fontRef idx="minor">
            <a:schemeClr val="tx1"/>
          </a:fontRef>
        </p:style>
      </p:cxnSp>
      <p:cxnSp>
        <p:nvCxnSpPr>
          <p:cNvPr id="16" name="מחבר חץ ישר 15">
            <a:extLst>
              <a:ext uri="{FF2B5EF4-FFF2-40B4-BE49-F238E27FC236}">
                <a16:creationId xmlns:a16="http://schemas.microsoft.com/office/drawing/2014/main" id="{AFB185EC-FBE4-9554-AF31-31E0C20AE88D}"/>
              </a:ext>
            </a:extLst>
          </p:cNvPr>
          <p:cNvCxnSpPr>
            <a:cxnSpLocks/>
          </p:cNvCxnSpPr>
          <p:nvPr/>
        </p:nvCxnSpPr>
        <p:spPr>
          <a:xfrm flipH="1" flipV="1">
            <a:off x="2146041" y="4758612"/>
            <a:ext cx="531845" cy="438539"/>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sp>
        <p:nvSpPr>
          <p:cNvPr id="17" name="תיבת טקסט 16">
            <a:extLst>
              <a:ext uri="{FF2B5EF4-FFF2-40B4-BE49-F238E27FC236}">
                <a16:creationId xmlns:a16="http://schemas.microsoft.com/office/drawing/2014/main" id="{AC724C5F-C35C-4BF0-C187-4FAE39562D91}"/>
              </a:ext>
            </a:extLst>
          </p:cNvPr>
          <p:cNvSpPr txBox="1"/>
          <p:nvPr/>
        </p:nvSpPr>
        <p:spPr>
          <a:xfrm>
            <a:off x="2817844" y="4946928"/>
            <a:ext cx="1113126" cy="369332"/>
          </a:xfrm>
          <a:prstGeom prst="rect">
            <a:avLst/>
          </a:prstGeom>
          <a:noFill/>
        </p:spPr>
        <p:txBody>
          <a:bodyPr wrap="none" rtlCol="1">
            <a:spAutoFit/>
          </a:bodyPr>
          <a:lstStyle/>
          <a:p>
            <a:r>
              <a:rPr lang="en-US" dirty="0"/>
              <a:t>Side faces</a:t>
            </a:r>
            <a:endParaRPr lang="he-IL" dirty="0"/>
          </a:p>
        </p:txBody>
      </p:sp>
      <p:sp>
        <p:nvSpPr>
          <p:cNvPr id="18" name="תיבת טקסט 17">
            <a:extLst>
              <a:ext uri="{FF2B5EF4-FFF2-40B4-BE49-F238E27FC236}">
                <a16:creationId xmlns:a16="http://schemas.microsoft.com/office/drawing/2014/main" id="{135B6CE0-4078-BB8C-5CC4-AD7E401CCD12}"/>
              </a:ext>
            </a:extLst>
          </p:cNvPr>
          <p:cNvSpPr txBox="1"/>
          <p:nvPr/>
        </p:nvSpPr>
        <p:spPr>
          <a:xfrm>
            <a:off x="8802624" y="3447100"/>
            <a:ext cx="2601225" cy="646331"/>
          </a:xfrm>
          <a:prstGeom prst="rect">
            <a:avLst/>
          </a:prstGeom>
          <a:noFill/>
        </p:spPr>
        <p:txBody>
          <a:bodyPr wrap="none" rtlCol="1">
            <a:spAutoFit/>
          </a:bodyPr>
          <a:lstStyle/>
          <a:p>
            <a:pPr marL="285750" indent="-285750" algn="l" rtl="0">
              <a:buFont typeface="Arial" panose="020B0604020202020204" pitchFamily="34" charset="0"/>
              <a:buChar char="•"/>
            </a:pPr>
            <a:r>
              <a:rPr lang="en-US" dirty="0"/>
              <a:t>To evaluate this batch </a:t>
            </a:r>
          </a:p>
          <a:p>
            <a:pPr algn="l" rtl="0"/>
            <a:r>
              <a:rPr lang="en-US" dirty="0"/>
              <a:t>changed to 1 in generator</a:t>
            </a:r>
            <a:endParaRPr lang="he-IL" dirty="0"/>
          </a:p>
        </p:txBody>
      </p:sp>
    </p:spTree>
    <p:extLst>
      <p:ext uri="{BB962C8B-B14F-4D97-AF65-F5344CB8AC3E}">
        <p14:creationId xmlns:p14="http://schemas.microsoft.com/office/powerpoint/2010/main" val="19243777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96EAEA6E-8709-3EE7-2AFD-789E86DA3EBE}"/>
              </a:ext>
            </a:extLst>
          </p:cNvPr>
          <p:cNvSpPr>
            <a:spLocks noGrp="1"/>
          </p:cNvSpPr>
          <p:nvPr>
            <p:ph type="title"/>
          </p:nvPr>
        </p:nvSpPr>
        <p:spPr/>
        <p:txBody>
          <a:bodyPr/>
          <a:lstStyle/>
          <a:p>
            <a:pPr algn="l" rtl="0"/>
            <a:r>
              <a:rPr lang="en-US" dirty="0"/>
              <a:t>A. Threshold Optimization</a:t>
            </a:r>
            <a:endParaRPr lang="he-IL" dirty="0"/>
          </a:p>
        </p:txBody>
      </p:sp>
      <p:sp>
        <p:nvSpPr>
          <p:cNvPr id="4" name="תיבת טקסט 3">
            <a:extLst>
              <a:ext uri="{FF2B5EF4-FFF2-40B4-BE49-F238E27FC236}">
                <a16:creationId xmlns:a16="http://schemas.microsoft.com/office/drawing/2014/main" id="{B8476B9D-B88C-F0CC-15F3-49B94AD4DAE7}"/>
              </a:ext>
            </a:extLst>
          </p:cNvPr>
          <p:cNvSpPr txBox="1"/>
          <p:nvPr/>
        </p:nvSpPr>
        <p:spPr>
          <a:xfrm>
            <a:off x="1962290" y="2227287"/>
            <a:ext cx="8239545" cy="830997"/>
          </a:xfrm>
          <a:prstGeom prst="rect">
            <a:avLst/>
          </a:prstGeom>
          <a:noFill/>
        </p:spPr>
        <p:txBody>
          <a:bodyPr wrap="square" rtlCol="1">
            <a:spAutoFit/>
          </a:bodyPr>
          <a:lstStyle/>
          <a:p>
            <a:pPr algn="l" rtl="0"/>
            <a:r>
              <a:rPr lang="en-US" sz="2400" dirty="0"/>
              <a:t>Optimize Recall use validation set: </a:t>
            </a:r>
          </a:p>
          <a:p>
            <a:pPr algn="l" rtl="0"/>
            <a:r>
              <a:rPr lang="en-US" sz="2400" dirty="0"/>
              <a:t>x=0.15*</a:t>
            </a:r>
            <a:r>
              <a:rPr lang="en-US" sz="2400" dirty="0" err="1"/>
              <a:t>np.array</a:t>
            </a:r>
            <a:r>
              <a:rPr lang="en-US" sz="2400" dirty="0"/>
              <a:t>(</a:t>
            </a:r>
            <a:r>
              <a:rPr lang="en-US" sz="2400" dirty="0" err="1"/>
              <a:t>vprecisions</a:t>
            </a:r>
            <a:r>
              <a:rPr lang="en-US" sz="2400" dirty="0"/>
              <a:t>) +0.85*</a:t>
            </a:r>
            <a:r>
              <a:rPr lang="en-US" sz="2400" dirty="0" err="1"/>
              <a:t>np.array</a:t>
            </a:r>
            <a:r>
              <a:rPr lang="en-US" sz="2400" dirty="0"/>
              <a:t>(</a:t>
            </a:r>
            <a:r>
              <a:rPr lang="en-US" sz="2400" dirty="0" err="1"/>
              <a:t>vrecalls</a:t>
            </a:r>
            <a:r>
              <a:rPr lang="en-US" sz="2400" dirty="0"/>
              <a:t>)</a:t>
            </a:r>
            <a:endParaRPr lang="he-IL" sz="2400" dirty="0"/>
          </a:p>
        </p:txBody>
      </p:sp>
      <p:sp>
        <p:nvSpPr>
          <p:cNvPr id="5" name="תיבת טקסט 4">
            <a:extLst>
              <a:ext uri="{FF2B5EF4-FFF2-40B4-BE49-F238E27FC236}">
                <a16:creationId xmlns:a16="http://schemas.microsoft.com/office/drawing/2014/main" id="{25252ED8-E218-418F-F0CE-07ACDEACE94C}"/>
              </a:ext>
            </a:extLst>
          </p:cNvPr>
          <p:cNvSpPr txBox="1"/>
          <p:nvPr/>
        </p:nvSpPr>
        <p:spPr>
          <a:xfrm>
            <a:off x="2079858" y="4118430"/>
            <a:ext cx="4913589" cy="1569660"/>
          </a:xfrm>
          <a:prstGeom prst="rect">
            <a:avLst/>
          </a:prstGeom>
          <a:noFill/>
        </p:spPr>
        <p:txBody>
          <a:bodyPr wrap="none" rtlCol="1">
            <a:spAutoFit/>
          </a:bodyPr>
          <a:lstStyle/>
          <a:p>
            <a:pPr algn="l" rtl="0"/>
            <a:r>
              <a:rPr lang="en-US" sz="2400" dirty="0"/>
              <a:t>Confusion matrix test did not improve</a:t>
            </a:r>
          </a:p>
          <a:p>
            <a:pPr algn="l" rtl="0"/>
            <a:endParaRPr lang="en-US" sz="2400" dirty="0"/>
          </a:p>
          <a:p>
            <a:pPr algn="l" rtl="0"/>
            <a:r>
              <a:rPr lang="en-US" sz="2400" dirty="0"/>
              <a:t>       [23361,   212]</a:t>
            </a:r>
          </a:p>
          <a:p>
            <a:pPr algn="l" rtl="0"/>
            <a:r>
              <a:rPr lang="en-US" sz="2400" dirty="0"/>
              <a:t>       [  220,   </a:t>
            </a:r>
            <a:r>
              <a:rPr lang="en-US" sz="2400" b="1" dirty="0">
                <a:highlight>
                  <a:srgbClr val="00FFFF"/>
                </a:highlight>
              </a:rPr>
              <a:t>252</a:t>
            </a:r>
            <a:r>
              <a:rPr lang="en-US" sz="2400" dirty="0"/>
              <a:t>]</a:t>
            </a:r>
            <a:endParaRPr lang="he-IL" dirty="0"/>
          </a:p>
        </p:txBody>
      </p:sp>
      <p:sp>
        <p:nvSpPr>
          <p:cNvPr id="6" name="תיבת טקסט 5">
            <a:extLst>
              <a:ext uri="{FF2B5EF4-FFF2-40B4-BE49-F238E27FC236}">
                <a16:creationId xmlns:a16="http://schemas.microsoft.com/office/drawing/2014/main" id="{93BF1D27-8AA2-EC4F-C56D-019EC6512409}"/>
              </a:ext>
            </a:extLst>
          </p:cNvPr>
          <p:cNvSpPr txBox="1"/>
          <p:nvPr/>
        </p:nvSpPr>
        <p:spPr>
          <a:xfrm>
            <a:off x="9059983" y="4580965"/>
            <a:ext cx="2283703" cy="1200329"/>
          </a:xfrm>
          <a:prstGeom prst="rect">
            <a:avLst/>
          </a:prstGeom>
          <a:noFill/>
        </p:spPr>
        <p:txBody>
          <a:bodyPr wrap="none" rtlCol="1">
            <a:spAutoFit/>
          </a:bodyPr>
          <a:lstStyle/>
          <a:p>
            <a:pPr algn="l" rtl="0"/>
            <a:r>
              <a:rPr lang="en-US" dirty="0"/>
              <a:t>previous</a:t>
            </a:r>
          </a:p>
          <a:p>
            <a:pPr algn="l" rtl="0"/>
            <a:r>
              <a:rPr lang="en-US" dirty="0"/>
              <a:t>Test Confusion Matrix:</a:t>
            </a:r>
          </a:p>
          <a:p>
            <a:pPr algn="l" rtl="0"/>
            <a:r>
              <a:rPr lang="en-US" dirty="0"/>
              <a:t> [22649   924]</a:t>
            </a:r>
          </a:p>
          <a:p>
            <a:pPr algn="l" rtl="0"/>
            <a:r>
              <a:rPr lang="en-US" dirty="0"/>
              <a:t> [  131   </a:t>
            </a:r>
            <a:r>
              <a:rPr lang="en-US" b="1" dirty="0">
                <a:highlight>
                  <a:srgbClr val="00FF00"/>
                </a:highlight>
              </a:rPr>
              <a:t>341</a:t>
            </a:r>
            <a:r>
              <a:rPr lang="en-US" dirty="0"/>
              <a:t>]</a:t>
            </a:r>
            <a:endParaRPr lang="he-IL" dirty="0"/>
          </a:p>
        </p:txBody>
      </p:sp>
      <p:cxnSp>
        <p:nvCxnSpPr>
          <p:cNvPr id="8" name="מחבר חץ ישר 7">
            <a:extLst>
              <a:ext uri="{FF2B5EF4-FFF2-40B4-BE49-F238E27FC236}">
                <a16:creationId xmlns:a16="http://schemas.microsoft.com/office/drawing/2014/main" id="{DBC70AC4-8E6C-C23A-2583-B3E63260F148}"/>
              </a:ext>
            </a:extLst>
          </p:cNvPr>
          <p:cNvCxnSpPr>
            <a:cxnSpLocks/>
          </p:cNvCxnSpPr>
          <p:nvPr/>
        </p:nvCxnSpPr>
        <p:spPr>
          <a:xfrm>
            <a:off x="5853953" y="5181129"/>
            <a:ext cx="1918447" cy="0"/>
          </a:xfrm>
          <a:prstGeom prst="straightConnector1">
            <a:avLst/>
          </a:prstGeom>
          <a:ln w="15875">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7486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39C4C701-B1CE-1270-02E5-BFDE55FD8134}"/>
              </a:ext>
            </a:extLst>
          </p:cNvPr>
          <p:cNvSpPr>
            <a:spLocks noGrp="1"/>
          </p:cNvSpPr>
          <p:nvPr>
            <p:ph type="title"/>
          </p:nvPr>
        </p:nvSpPr>
        <p:spPr>
          <a:xfrm>
            <a:off x="773391" y="0"/>
            <a:ext cx="10515600" cy="958010"/>
          </a:xfrm>
        </p:spPr>
        <p:txBody>
          <a:bodyPr>
            <a:normAutofit/>
          </a:bodyPr>
          <a:lstStyle/>
          <a:p>
            <a:pPr algn="l"/>
            <a:r>
              <a:rPr lang="en-US" sz="3600" dirty="0"/>
              <a:t>B. Small Network with stabilization</a:t>
            </a:r>
            <a:endParaRPr lang="he-IL" sz="3600" dirty="0"/>
          </a:p>
        </p:txBody>
      </p:sp>
      <p:sp>
        <p:nvSpPr>
          <p:cNvPr id="6" name="תיבת טקסט 5">
            <a:extLst>
              <a:ext uri="{FF2B5EF4-FFF2-40B4-BE49-F238E27FC236}">
                <a16:creationId xmlns:a16="http://schemas.microsoft.com/office/drawing/2014/main" id="{2FE47971-AAAF-DDDE-ED29-63AEE9079F8C}"/>
              </a:ext>
            </a:extLst>
          </p:cNvPr>
          <p:cNvSpPr txBox="1"/>
          <p:nvPr/>
        </p:nvSpPr>
        <p:spPr>
          <a:xfrm>
            <a:off x="407665" y="5685822"/>
            <a:ext cx="7497630" cy="1323439"/>
          </a:xfrm>
          <a:prstGeom prst="rect">
            <a:avLst/>
          </a:prstGeom>
          <a:noFill/>
        </p:spPr>
        <p:txBody>
          <a:bodyPr wrap="none" rtlCol="1">
            <a:spAutoFit/>
          </a:bodyPr>
          <a:lstStyle/>
          <a:p>
            <a:pPr marL="285750" indent="-285750" algn="l" rtl="0">
              <a:buFont typeface="Arial" panose="020B0604020202020204" pitchFamily="34" charset="0"/>
              <a:buChar char="•"/>
            </a:pPr>
            <a:r>
              <a:rPr lang="en-US" sz="1600" dirty="0"/>
              <a:t>Added drop out of 20% :  prevent overfitting. </a:t>
            </a:r>
          </a:p>
          <a:p>
            <a:pPr marL="285750" indent="-285750" algn="l" rtl="0">
              <a:buFont typeface="Arial" panose="020B0604020202020204" pitchFamily="34" charset="0"/>
              <a:buChar char="•"/>
            </a:pPr>
            <a:r>
              <a:rPr lang="en-US" sz="1600" dirty="0"/>
              <a:t>Added </a:t>
            </a:r>
            <a:r>
              <a:rPr lang="en-US" sz="1600" dirty="0" err="1"/>
              <a:t>BatchNormalization</a:t>
            </a:r>
            <a:r>
              <a:rPr lang="en-US" sz="1600" dirty="0"/>
              <a:t> : stabilize and accelerate the training process.</a:t>
            </a:r>
          </a:p>
          <a:p>
            <a:pPr marL="285750" indent="-285750" algn="l" rtl="0">
              <a:buFont typeface="Arial" panose="020B0604020202020204" pitchFamily="34" charset="0"/>
              <a:buChar char="•"/>
            </a:pPr>
            <a:r>
              <a:rPr lang="en-US" sz="1600" dirty="0"/>
              <a:t>Added L2 regularization : prevent overfitting.</a:t>
            </a:r>
          </a:p>
          <a:p>
            <a:pPr marL="285750" indent="-285750" algn="l" rtl="0">
              <a:buFont typeface="Arial" panose="020B0604020202020204" pitchFamily="34" charset="0"/>
              <a:buChar char="•"/>
            </a:pPr>
            <a:r>
              <a:rPr lang="en-US" sz="1600" dirty="0"/>
              <a:t>optimizer = Adam(</a:t>
            </a:r>
            <a:r>
              <a:rPr lang="en-US" sz="1600" dirty="0" err="1"/>
              <a:t>learning_rate</a:t>
            </a:r>
            <a:r>
              <a:rPr lang="en-US" sz="1600" dirty="0"/>
              <a:t>=0.0005) smaller learning rate to reduce fluctuations</a:t>
            </a:r>
          </a:p>
          <a:p>
            <a:pPr algn="l" rtl="0"/>
            <a:endParaRPr lang="he-IL" sz="1600" dirty="0"/>
          </a:p>
        </p:txBody>
      </p:sp>
      <p:pic>
        <p:nvPicPr>
          <p:cNvPr id="4" name="תמונה 3">
            <a:extLst>
              <a:ext uri="{FF2B5EF4-FFF2-40B4-BE49-F238E27FC236}">
                <a16:creationId xmlns:a16="http://schemas.microsoft.com/office/drawing/2014/main" id="{1D53DCC3-DDF1-AB25-A789-84DE5516E79E}"/>
              </a:ext>
            </a:extLst>
          </p:cNvPr>
          <p:cNvPicPr>
            <a:picLocks noChangeAspect="1"/>
          </p:cNvPicPr>
          <p:nvPr/>
        </p:nvPicPr>
        <p:blipFill>
          <a:blip r:embed="rId2"/>
          <a:stretch>
            <a:fillRect/>
          </a:stretch>
        </p:blipFill>
        <p:spPr>
          <a:xfrm>
            <a:off x="407665" y="958010"/>
            <a:ext cx="10372164" cy="4641357"/>
          </a:xfrm>
          <a:prstGeom prst="rect">
            <a:avLst/>
          </a:prstGeom>
        </p:spPr>
      </p:pic>
    </p:spTree>
    <p:extLst>
      <p:ext uri="{BB962C8B-B14F-4D97-AF65-F5344CB8AC3E}">
        <p14:creationId xmlns:p14="http://schemas.microsoft.com/office/powerpoint/2010/main" val="17752398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EA52BFBE-1C51-C824-A4D8-9DB1EEC38C05}"/>
              </a:ext>
            </a:extLst>
          </p:cNvPr>
          <p:cNvSpPr>
            <a:spLocks noGrp="1"/>
          </p:cNvSpPr>
          <p:nvPr>
            <p:ph type="title"/>
          </p:nvPr>
        </p:nvSpPr>
        <p:spPr/>
        <p:txBody>
          <a:bodyPr/>
          <a:lstStyle/>
          <a:p>
            <a:pPr algn="l"/>
            <a:r>
              <a:rPr lang="en-US" dirty="0"/>
              <a:t>B. Increase Augmentation</a:t>
            </a:r>
            <a:endParaRPr lang="he-IL" dirty="0"/>
          </a:p>
        </p:txBody>
      </p:sp>
      <p:sp>
        <p:nvSpPr>
          <p:cNvPr id="3" name="מציין מיקום תוכן 2">
            <a:extLst>
              <a:ext uri="{FF2B5EF4-FFF2-40B4-BE49-F238E27FC236}">
                <a16:creationId xmlns:a16="http://schemas.microsoft.com/office/drawing/2014/main" id="{72DEE2DE-63CF-A72B-C5B0-3204CCFB9286}"/>
              </a:ext>
            </a:extLst>
          </p:cNvPr>
          <p:cNvSpPr>
            <a:spLocks noGrp="1"/>
          </p:cNvSpPr>
          <p:nvPr>
            <p:ph idx="1"/>
          </p:nvPr>
        </p:nvSpPr>
        <p:spPr/>
        <p:txBody>
          <a:bodyPr/>
          <a:lstStyle/>
          <a:p>
            <a:pPr algn="l" rtl="0"/>
            <a:r>
              <a:rPr lang="en-US" dirty="0"/>
              <a:t>A seen test set augmentation is strong so from 10% increase to 20% in several of parameters, also rotation increased.</a:t>
            </a:r>
            <a:endParaRPr lang="he-IL" dirty="0"/>
          </a:p>
        </p:txBody>
      </p:sp>
      <p:pic>
        <p:nvPicPr>
          <p:cNvPr id="5" name="תמונה 4">
            <a:extLst>
              <a:ext uri="{FF2B5EF4-FFF2-40B4-BE49-F238E27FC236}">
                <a16:creationId xmlns:a16="http://schemas.microsoft.com/office/drawing/2014/main" id="{7EABC541-1FAA-C2CC-1788-B24EA54A4268}"/>
              </a:ext>
            </a:extLst>
          </p:cNvPr>
          <p:cNvPicPr>
            <a:picLocks noChangeAspect="1"/>
          </p:cNvPicPr>
          <p:nvPr/>
        </p:nvPicPr>
        <p:blipFill>
          <a:blip r:embed="rId2"/>
          <a:stretch>
            <a:fillRect/>
          </a:stretch>
        </p:blipFill>
        <p:spPr>
          <a:xfrm>
            <a:off x="205073" y="2968130"/>
            <a:ext cx="9086850" cy="3086100"/>
          </a:xfrm>
          <a:prstGeom prst="rect">
            <a:avLst/>
          </a:prstGeom>
        </p:spPr>
      </p:pic>
      <p:pic>
        <p:nvPicPr>
          <p:cNvPr id="7" name="תמונה 6">
            <a:extLst>
              <a:ext uri="{FF2B5EF4-FFF2-40B4-BE49-F238E27FC236}">
                <a16:creationId xmlns:a16="http://schemas.microsoft.com/office/drawing/2014/main" id="{41AAD26A-2964-BF6A-1F7A-236116B30AF2}"/>
              </a:ext>
            </a:extLst>
          </p:cNvPr>
          <p:cNvPicPr>
            <a:picLocks noChangeAspect="1"/>
          </p:cNvPicPr>
          <p:nvPr/>
        </p:nvPicPr>
        <p:blipFill>
          <a:blip r:embed="rId3"/>
          <a:stretch>
            <a:fillRect/>
          </a:stretch>
        </p:blipFill>
        <p:spPr>
          <a:xfrm>
            <a:off x="8238688" y="3128963"/>
            <a:ext cx="3886200" cy="3048000"/>
          </a:xfrm>
          <a:prstGeom prst="rect">
            <a:avLst/>
          </a:prstGeom>
        </p:spPr>
      </p:pic>
      <p:sp>
        <p:nvSpPr>
          <p:cNvPr id="8" name="חץ: ימינה 7">
            <a:extLst>
              <a:ext uri="{FF2B5EF4-FFF2-40B4-BE49-F238E27FC236}">
                <a16:creationId xmlns:a16="http://schemas.microsoft.com/office/drawing/2014/main" id="{8683D1F7-EB27-3CFF-B517-166492F0373D}"/>
              </a:ext>
            </a:extLst>
          </p:cNvPr>
          <p:cNvSpPr/>
          <p:nvPr/>
        </p:nvSpPr>
        <p:spPr>
          <a:xfrm rot="10800000">
            <a:off x="7162799" y="4345333"/>
            <a:ext cx="914400" cy="331694"/>
          </a:xfrm>
          <a:prstGeom prst="rightArrow">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Tree>
    <p:extLst>
      <p:ext uri="{BB962C8B-B14F-4D97-AF65-F5344CB8AC3E}">
        <p14:creationId xmlns:p14="http://schemas.microsoft.com/office/powerpoint/2010/main" val="1363223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B5B8D49E-9DD6-A4FD-C5E6-89ADD084D0E5}"/>
              </a:ext>
            </a:extLst>
          </p:cNvPr>
          <p:cNvSpPr>
            <a:spLocks noGrp="1"/>
          </p:cNvSpPr>
          <p:nvPr>
            <p:ph type="title"/>
          </p:nvPr>
        </p:nvSpPr>
        <p:spPr>
          <a:xfrm>
            <a:off x="351629" y="0"/>
            <a:ext cx="10515600" cy="1325563"/>
          </a:xfrm>
        </p:spPr>
        <p:txBody>
          <a:bodyPr>
            <a:normAutofit/>
          </a:bodyPr>
          <a:lstStyle/>
          <a:p>
            <a:pPr algn="l" rtl="0"/>
            <a:r>
              <a:rPr lang="en-US" sz="4000"/>
              <a:t>B</a:t>
            </a:r>
            <a:r>
              <a:rPr lang="en-GB" sz="4000"/>
              <a:t>. </a:t>
            </a:r>
            <a:r>
              <a:rPr lang="en-US" sz="4000"/>
              <a:t>Best Model Save </a:t>
            </a:r>
            <a:endParaRPr lang="he-IL" sz="4000" dirty="0"/>
          </a:p>
        </p:txBody>
      </p:sp>
      <p:pic>
        <p:nvPicPr>
          <p:cNvPr id="5" name="תמונה 4">
            <a:extLst>
              <a:ext uri="{FF2B5EF4-FFF2-40B4-BE49-F238E27FC236}">
                <a16:creationId xmlns:a16="http://schemas.microsoft.com/office/drawing/2014/main" id="{020789A4-4FA6-FBCA-4BB0-C5450988B400}"/>
              </a:ext>
            </a:extLst>
          </p:cNvPr>
          <p:cNvPicPr>
            <a:picLocks noChangeAspect="1"/>
          </p:cNvPicPr>
          <p:nvPr/>
        </p:nvPicPr>
        <p:blipFill>
          <a:blip r:embed="rId2"/>
          <a:stretch>
            <a:fillRect/>
          </a:stretch>
        </p:blipFill>
        <p:spPr>
          <a:xfrm>
            <a:off x="4512149" y="66675"/>
            <a:ext cx="7058025" cy="3362325"/>
          </a:xfrm>
          <a:prstGeom prst="rect">
            <a:avLst/>
          </a:prstGeom>
        </p:spPr>
      </p:pic>
      <p:pic>
        <p:nvPicPr>
          <p:cNvPr id="7" name="תמונה 6">
            <a:extLst>
              <a:ext uri="{FF2B5EF4-FFF2-40B4-BE49-F238E27FC236}">
                <a16:creationId xmlns:a16="http://schemas.microsoft.com/office/drawing/2014/main" id="{7D684EE2-DFE7-F251-CFCE-1D585C0B4E93}"/>
              </a:ext>
            </a:extLst>
          </p:cNvPr>
          <p:cNvPicPr>
            <a:picLocks noChangeAspect="1"/>
          </p:cNvPicPr>
          <p:nvPr/>
        </p:nvPicPr>
        <p:blipFill>
          <a:blip r:embed="rId3"/>
          <a:stretch>
            <a:fillRect/>
          </a:stretch>
        </p:blipFill>
        <p:spPr>
          <a:xfrm>
            <a:off x="0" y="3324087"/>
            <a:ext cx="12192000" cy="3533913"/>
          </a:xfrm>
          <a:prstGeom prst="rect">
            <a:avLst/>
          </a:prstGeom>
        </p:spPr>
      </p:pic>
      <p:sp>
        <p:nvSpPr>
          <p:cNvPr id="8" name="תיבת טקסט 7">
            <a:extLst>
              <a:ext uri="{FF2B5EF4-FFF2-40B4-BE49-F238E27FC236}">
                <a16:creationId xmlns:a16="http://schemas.microsoft.com/office/drawing/2014/main" id="{F0145810-0267-1AE7-0D62-A10BC8C4941F}"/>
              </a:ext>
            </a:extLst>
          </p:cNvPr>
          <p:cNvSpPr txBox="1"/>
          <p:nvPr/>
        </p:nvSpPr>
        <p:spPr>
          <a:xfrm>
            <a:off x="174510" y="1747837"/>
            <a:ext cx="3327642" cy="369332"/>
          </a:xfrm>
          <a:prstGeom prst="rect">
            <a:avLst/>
          </a:prstGeom>
          <a:noFill/>
        </p:spPr>
        <p:txBody>
          <a:bodyPr wrap="none" rtlCol="1">
            <a:spAutoFit/>
          </a:bodyPr>
          <a:lstStyle/>
          <a:p>
            <a:r>
              <a:rPr lang="en-US" dirty="0"/>
              <a:t>Checkpoint will save best weights</a:t>
            </a:r>
            <a:endParaRPr lang="he-IL" dirty="0"/>
          </a:p>
        </p:txBody>
      </p:sp>
      <p:sp>
        <p:nvSpPr>
          <p:cNvPr id="9" name="תיבת טקסט 8">
            <a:extLst>
              <a:ext uri="{FF2B5EF4-FFF2-40B4-BE49-F238E27FC236}">
                <a16:creationId xmlns:a16="http://schemas.microsoft.com/office/drawing/2014/main" id="{E11CD513-FF60-273F-24D8-E257F5485289}"/>
              </a:ext>
            </a:extLst>
          </p:cNvPr>
          <p:cNvSpPr txBox="1"/>
          <p:nvPr/>
        </p:nvSpPr>
        <p:spPr>
          <a:xfrm>
            <a:off x="287050" y="1167368"/>
            <a:ext cx="2075441" cy="369332"/>
          </a:xfrm>
          <a:prstGeom prst="rect">
            <a:avLst/>
          </a:prstGeom>
          <a:noFill/>
        </p:spPr>
        <p:txBody>
          <a:bodyPr wrap="none" rtlCol="1">
            <a:spAutoFit/>
          </a:bodyPr>
          <a:lstStyle/>
          <a:p>
            <a:r>
              <a:rPr lang="en-US" dirty="0">
                <a:highlight>
                  <a:srgbClr val="FFFF00"/>
                </a:highlight>
              </a:rPr>
              <a:t>TrainNetworkAdv.py</a:t>
            </a:r>
            <a:endParaRPr lang="he-IL" dirty="0">
              <a:highlight>
                <a:srgbClr val="FFFF00"/>
              </a:highlight>
            </a:endParaRPr>
          </a:p>
        </p:txBody>
      </p:sp>
    </p:spTree>
    <p:extLst>
      <p:ext uri="{BB962C8B-B14F-4D97-AF65-F5344CB8AC3E}">
        <p14:creationId xmlns:p14="http://schemas.microsoft.com/office/powerpoint/2010/main" val="16531652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36D86CBC-30A8-5B27-576C-B9EEB25268B1}"/>
              </a:ext>
            </a:extLst>
          </p:cNvPr>
          <p:cNvSpPr>
            <a:spLocks noGrp="1"/>
          </p:cNvSpPr>
          <p:nvPr>
            <p:ph type="title"/>
          </p:nvPr>
        </p:nvSpPr>
        <p:spPr>
          <a:xfrm>
            <a:off x="330327" y="133982"/>
            <a:ext cx="10515600" cy="896960"/>
          </a:xfrm>
        </p:spPr>
        <p:txBody>
          <a:bodyPr/>
          <a:lstStyle/>
          <a:p>
            <a:pPr algn="l" rtl="0"/>
            <a:r>
              <a:rPr lang="en-US" dirty="0"/>
              <a:t>B. History Training</a:t>
            </a:r>
            <a:endParaRPr lang="he-IL" dirty="0"/>
          </a:p>
        </p:txBody>
      </p:sp>
      <p:pic>
        <p:nvPicPr>
          <p:cNvPr id="4" name="תמונה 3">
            <a:extLst>
              <a:ext uri="{FF2B5EF4-FFF2-40B4-BE49-F238E27FC236}">
                <a16:creationId xmlns:a16="http://schemas.microsoft.com/office/drawing/2014/main" id="{BA7EBA6A-9C2B-56A6-E88F-F4C5A142B82E}"/>
              </a:ext>
            </a:extLst>
          </p:cNvPr>
          <p:cNvPicPr>
            <a:picLocks noChangeAspect="1"/>
          </p:cNvPicPr>
          <p:nvPr/>
        </p:nvPicPr>
        <p:blipFill>
          <a:blip r:embed="rId2"/>
          <a:stretch>
            <a:fillRect/>
          </a:stretch>
        </p:blipFill>
        <p:spPr>
          <a:xfrm>
            <a:off x="80682" y="5760826"/>
            <a:ext cx="12030635" cy="963193"/>
          </a:xfrm>
          <a:prstGeom prst="rect">
            <a:avLst/>
          </a:prstGeom>
        </p:spPr>
      </p:pic>
      <p:pic>
        <p:nvPicPr>
          <p:cNvPr id="7" name="תמונה 6">
            <a:extLst>
              <a:ext uri="{FF2B5EF4-FFF2-40B4-BE49-F238E27FC236}">
                <a16:creationId xmlns:a16="http://schemas.microsoft.com/office/drawing/2014/main" id="{D1489C13-8B18-32A4-DB7D-9C6A313C738D}"/>
              </a:ext>
            </a:extLst>
          </p:cNvPr>
          <p:cNvPicPr>
            <a:picLocks noChangeAspect="1"/>
          </p:cNvPicPr>
          <p:nvPr/>
        </p:nvPicPr>
        <p:blipFill>
          <a:blip r:embed="rId3"/>
          <a:stretch>
            <a:fillRect/>
          </a:stretch>
        </p:blipFill>
        <p:spPr>
          <a:xfrm>
            <a:off x="663527" y="1030942"/>
            <a:ext cx="10864943" cy="4473294"/>
          </a:xfrm>
          <a:prstGeom prst="rect">
            <a:avLst/>
          </a:prstGeom>
        </p:spPr>
      </p:pic>
    </p:spTree>
    <p:extLst>
      <p:ext uri="{BB962C8B-B14F-4D97-AF65-F5344CB8AC3E}">
        <p14:creationId xmlns:p14="http://schemas.microsoft.com/office/powerpoint/2010/main" val="41627637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67AFF761-ABAF-F2A4-A640-8BC0C2AAD000}"/>
              </a:ext>
            </a:extLst>
          </p:cNvPr>
          <p:cNvSpPr>
            <a:spLocks noGrp="1"/>
          </p:cNvSpPr>
          <p:nvPr>
            <p:ph type="title"/>
          </p:nvPr>
        </p:nvSpPr>
        <p:spPr/>
        <p:txBody>
          <a:bodyPr>
            <a:normAutofit/>
          </a:bodyPr>
          <a:lstStyle/>
          <a:p>
            <a:pPr algn="l" rtl="0"/>
            <a:r>
              <a:rPr lang="en-US" sz="4000" dirty="0"/>
              <a:t>B. Small network Statistics Test(with </a:t>
            </a:r>
            <a:r>
              <a:rPr lang="en-US" sz="4000" dirty="0" err="1"/>
              <a:t>DropOut+Norm</a:t>
            </a:r>
            <a:r>
              <a:rPr lang="en-US" sz="4000" dirty="0"/>
              <a:t>)</a:t>
            </a:r>
            <a:endParaRPr lang="he-IL" sz="4000" dirty="0"/>
          </a:p>
        </p:txBody>
      </p:sp>
      <p:pic>
        <p:nvPicPr>
          <p:cNvPr id="7" name="תמונה 6">
            <a:extLst>
              <a:ext uri="{FF2B5EF4-FFF2-40B4-BE49-F238E27FC236}">
                <a16:creationId xmlns:a16="http://schemas.microsoft.com/office/drawing/2014/main" id="{547A997A-2A99-9F1F-9AFA-51C97CA101D5}"/>
              </a:ext>
            </a:extLst>
          </p:cNvPr>
          <p:cNvPicPr>
            <a:picLocks noChangeAspect="1"/>
          </p:cNvPicPr>
          <p:nvPr/>
        </p:nvPicPr>
        <p:blipFill>
          <a:blip r:embed="rId2"/>
          <a:stretch>
            <a:fillRect/>
          </a:stretch>
        </p:blipFill>
        <p:spPr>
          <a:xfrm>
            <a:off x="8229600" y="4993940"/>
            <a:ext cx="3124200" cy="1400175"/>
          </a:xfrm>
          <a:prstGeom prst="rect">
            <a:avLst/>
          </a:prstGeom>
        </p:spPr>
      </p:pic>
      <p:sp>
        <p:nvSpPr>
          <p:cNvPr id="8" name="חץ: ימינה 7">
            <a:extLst>
              <a:ext uri="{FF2B5EF4-FFF2-40B4-BE49-F238E27FC236}">
                <a16:creationId xmlns:a16="http://schemas.microsoft.com/office/drawing/2014/main" id="{B7E34B45-3B64-E964-825D-5E5B996739C1}"/>
              </a:ext>
            </a:extLst>
          </p:cNvPr>
          <p:cNvSpPr/>
          <p:nvPr/>
        </p:nvSpPr>
        <p:spPr>
          <a:xfrm rot="10800000">
            <a:off x="8069936" y="6264716"/>
            <a:ext cx="2964383" cy="58270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9" name="תיבת טקסט 8">
            <a:extLst>
              <a:ext uri="{FF2B5EF4-FFF2-40B4-BE49-F238E27FC236}">
                <a16:creationId xmlns:a16="http://schemas.microsoft.com/office/drawing/2014/main" id="{0CFDCB1E-11D1-E831-5314-7B9F160FEA8A}"/>
              </a:ext>
            </a:extLst>
          </p:cNvPr>
          <p:cNvSpPr txBox="1"/>
          <p:nvPr/>
        </p:nvSpPr>
        <p:spPr>
          <a:xfrm>
            <a:off x="8746578" y="3800213"/>
            <a:ext cx="2287741" cy="646331"/>
          </a:xfrm>
          <a:prstGeom prst="rect">
            <a:avLst/>
          </a:prstGeom>
          <a:noFill/>
        </p:spPr>
        <p:txBody>
          <a:bodyPr wrap="none" rtlCol="1">
            <a:spAutoFit/>
          </a:bodyPr>
          <a:lstStyle/>
          <a:p>
            <a:r>
              <a:rPr lang="en-US" dirty="0"/>
              <a:t>Recall didn’t improved</a:t>
            </a:r>
          </a:p>
          <a:p>
            <a:r>
              <a:rPr lang="en-US" dirty="0"/>
              <a:t>(Default threshold 0.5)</a:t>
            </a:r>
            <a:endParaRPr lang="he-IL" dirty="0"/>
          </a:p>
        </p:txBody>
      </p:sp>
      <p:pic>
        <p:nvPicPr>
          <p:cNvPr id="4" name="תמונה 3">
            <a:extLst>
              <a:ext uri="{FF2B5EF4-FFF2-40B4-BE49-F238E27FC236}">
                <a16:creationId xmlns:a16="http://schemas.microsoft.com/office/drawing/2014/main" id="{32FD6A61-A805-A72E-06C6-A225C0D65896}"/>
              </a:ext>
            </a:extLst>
          </p:cNvPr>
          <p:cNvPicPr>
            <a:picLocks noChangeAspect="1"/>
          </p:cNvPicPr>
          <p:nvPr/>
        </p:nvPicPr>
        <p:blipFill>
          <a:blip r:embed="rId3"/>
          <a:stretch>
            <a:fillRect/>
          </a:stretch>
        </p:blipFill>
        <p:spPr>
          <a:xfrm>
            <a:off x="282385" y="2619987"/>
            <a:ext cx="7667625" cy="4000500"/>
          </a:xfrm>
          <a:prstGeom prst="rect">
            <a:avLst/>
          </a:prstGeom>
        </p:spPr>
      </p:pic>
    </p:spTree>
    <p:extLst>
      <p:ext uri="{BB962C8B-B14F-4D97-AF65-F5344CB8AC3E}">
        <p14:creationId xmlns:p14="http://schemas.microsoft.com/office/powerpoint/2010/main" val="516486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FE28F5F9-BA38-C178-DDC1-8B2A79E2C084}"/>
              </a:ext>
            </a:extLst>
          </p:cNvPr>
          <p:cNvSpPr>
            <a:spLocks noGrp="1"/>
          </p:cNvSpPr>
          <p:nvPr>
            <p:ph type="title"/>
          </p:nvPr>
        </p:nvSpPr>
        <p:spPr/>
        <p:txBody>
          <a:bodyPr/>
          <a:lstStyle/>
          <a:p>
            <a:pPr algn="l" rtl="0"/>
            <a:r>
              <a:rPr lang="en-US" dirty="0"/>
              <a:t>B Train result</a:t>
            </a:r>
            <a:endParaRPr lang="he-IL" dirty="0"/>
          </a:p>
        </p:txBody>
      </p:sp>
      <p:pic>
        <p:nvPicPr>
          <p:cNvPr id="5" name="תמונה 4">
            <a:extLst>
              <a:ext uri="{FF2B5EF4-FFF2-40B4-BE49-F238E27FC236}">
                <a16:creationId xmlns:a16="http://schemas.microsoft.com/office/drawing/2014/main" id="{7DC2C4AD-52E2-7383-9854-CF9F401ED7B1}"/>
              </a:ext>
            </a:extLst>
          </p:cNvPr>
          <p:cNvPicPr>
            <a:picLocks noChangeAspect="1"/>
          </p:cNvPicPr>
          <p:nvPr/>
        </p:nvPicPr>
        <p:blipFill>
          <a:blip r:embed="rId2"/>
          <a:stretch>
            <a:fillRect/>
          </a:stretch>
        </p:blipFill>
        <p:spPr>
          <a:xfrm>
            <a:off x="1917977" y="1749804"/>
            <a:ext cx="7953375" cy="3962400"/>
          </a:xfrm>
          <a:prstGeom prst="rect">
            <a:avLst/>
          </a:prstGeom>
        </p:spPr>
      </p:pic>
    </p:spTree>
    <p:extLst>
      <p:ext uri="{BB962C8B-B14F-4D97-AF65-F5344CB8AC3E}">
        <p14:creationId xmlns:p14="http://schemas.microsoft.com/office/powerpoint/2010/main" val="40077011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EE3CB6C4-6902-5F0E-E5A8-7EFE94036A2B}"/>
              </a:ext>
            </a:extLst>
          </p:cNvPr>
          <p:cNvSpPr>
            <a:spLocks noGrp="1"/>
          </p:cNvSpPr>
          <p:nvPr>
            <p:ph type="title"/>
          </p:nvPr>
        </p:nvSpPr>
        <p:spPr/>
        <p:txBody>
          <a:bodyPr/>
          <a:lstStyle/>
          <a:p>
            <a:pPr algn="l" rtl="0"/>
            <a:r>
              <a:rPr lang="en-US" dirty="0"/>
              <a:t>B. validation result</a:t>
            </a:r>
            <a:endParaRPr lang="he-IL" dirty="0"/>
          </a:p>
        </p:txBody>
      </p:sp>
      <p:pic>
        <p:nvPicPr>
          <p:cNvPr id="5" name="תמונה 4">
            <a:extLst>
              <a:ext uri="{FF2B5EF4-FFF2-40B4-BE49-F238E27FC236}">
                <a16:creationId xmlns:a16="http://schemas.microsoft.com/office/drawing/2014/main" id="{F60056C0-B442-A25C-46E5-136799E4A1D1}"/>
              </a:ext>
            </a:extLst>
          </p:cNvPr>
          <p:cNvPicPr>
            <a:picLocks noChangeAspect="1"/>
          </p:cNvPicPr>
          <p:nvPr/>
        </p:nvPicPr>
        <p:blipFill>
          <a:blip r:embed="rId2"/>
          <a:stretch>
            <a:fillRect/>
          </a:stretch>
        </p:blipFill>
        <p:spPr>
          <a:xfrm>
            <a:off x="2211895" y="1690688"/>
            <a:ext cx="7896225" cy="3952875"/>
          </a:xfrm>
          <a:prstGeom prst="rect">
            <a:avLst/>
          </a:prstGeom>
        </p:spPr>
      </p:pic>
    </p:spTree>
    <p:extLst>
      <p:ext uri="{BB962C8B-B14F-4D97-AF65-F5344CB8AC3E}">
        <p14:creationId xmlns:p14="http://schemas.microsoft.com/office/powerpoint/2010/main" val="28254913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82BE793A-AECE-41F2-5971-477337A66D93}"/>
              </a:ext>
            </a:extLst>
          </p:cNvPr>
          <p:cNvSpPr>
            <a:spLocks noGrp="1"/>
          </p:cNvSpPr>
          <p:nvPr>
            <p:ph type="title"/>
          </p:nvPr>
        </p:nvSpPr>
        <p:spPr/>
        <p:txBody>
          <a:bodyPr/>
          <a:lstStyle/>
          <a:p>
            <a:pPr algn="l" rtl="0"/>
            <a:r>
              <a:rPr lang="en-US" dirty="0"/>
              <a:t>A</a:t>
            </a:r>
            <a:r>
              <a:rPr lang="en-GB" dirty="0"/>
              <a:t>. </a:t>
            </a:r>
            <a:r>
              <a:rPr lang="en-US" dirty="0"/>
              <a:t>Train Set</a:t>
            </a:r>
            <a:endParaRPr lang="he-IL" dirty="0"/>
          </a:p>
        </p:txBody>
      </p:sp>
      <p:pic>
        <p:nvPicPr>
          <p:cNvPr id="5" name="תמונה 4">
            <a:extLst>
              <a:ext uri="{FF2B5EF4-FFF2-40B4-BE49-F238E27FC236}">
                <a16:creationId xmlns:a16="http://schemas.microsoft.com/office/drawing/2014/main" id="{37A2386C-F2FD-549B-ED25-1E19043E4EF6}"/>
              </a:ext>
            </a:extLst>
          </p:cNvPr>
          <p:cNvPicPr>
            <a:picLocks noChangeAspect="1"/>
          </p:cNvPicPr>
          <p:nvPr/>
        </p:nvPicPr>
        <p:blipFill>
          <a:blip r:embed="rId2"/>
          <a:stretch>
            <a:fillRect/>
          </a:stretch>
        </p:blipFill>
        <p:spPr>
          <a:xfrm>
            <a:off x="754419" y="2224574"/>
            <a:ext cx="4095750" cy="3733800"/>
          </a:xfrm>
          <a:prstGeom prst="rect">
            <a:avLst/>
          </a:prstGeom>
        </p:spPr>
      </p:pic>
      <p:pic>
        <p:nvPicPr>
          <p:cNvPr id="7" name="תמונה 6">
            <a:extLst>
              <a:ext uri="{FF2B5EF4-FFF2-40B4-BE49-F238E27FC236}">
                <a16:creationId xmlns:a16="http://schemas.microsoft.com/office/drawing/2014/main" id="{576CFDA8-DF68-B639-C637-A4558FD7F2A0}"/>
              </a:ext>
            </a:extLst>
          </p:cNvPr>
          <p:cNvPicPr>
            <a:picLocks noChangeAspect="1"/>
          </p:cNvPicPr>
          <p:nvPr/>
        </p:nvPicPr>
        <p:blipFill>
          <a:blip r:embed="rId3"/>
          <a:stretch>
            <a:fillRect/>
          </a:stretch>
        </p:blipFill>
        <p:spPr>
          <a:xfrm>
            <a:off x="6415087" y="2157412"/>
            <a:ext cx="3990975" cy="3705225"/>
          </a:xfrm>
          <a:prstGeom prst="rect">
            <a:avLst/>
          </a:prstGeom>
        </p:spPr>
      </p:pic>
      <p:sp>
        <p:nvSpPr>
          <p:cNvPr id="8" name="תיבת טקסט 7">
            <a:extLst>
              <a:ext uri="{FF2B5EF4-FFF2-40B4-BE49-F238E27FC236}">
                <a16:creationId xmlns:a16="http://schemas.microsoft.com/office/drawing/2014/main" id="{2681282E-C1FA-609D-4575-80F77B9778CE}"/>
              </a:ext>
            </a:extLst>
          </p:cNvPr>
          <p:cNvSpPr txBox="1"/>
          <p:nvPr/>
        </p:nvSpPr>
        <p:spPr>
          <a:xfrm>
            <a:off x="2131105" y="1690688"/>
            <a:ext cx="697820" cy="369332"/>
          </a:xfrm>
          <a:prstGeom prst="rect">
            <a:avLst/>
          </a:prstGeom>
          <a:noFill/>
        </p:spPr>
        <p:txBody>
          <a:bodyPr wrap="none" rtlCol="1">
            <a:spAutoFit/>
          </a:bodyPr>
          <a:lstStyle/>
          <a:p>
            <a:r>
              <a:rPr lang="en-GB" dirty="0">
                <a:highlight>
                  <a:srgbClr val="00FF00"/>
                </a:highlight>
              </a:rPr>
              <a:t>Faces</a:t>
            </a:r>
            <a:endParaRPr lang="he-IL" dirty="0">
              <a:highlight>
                <a:srgbClr val="00FF00"/>
              </a:highlight>
            </a:endParaRPr>
          </a:p>
        </p:txBody>
      </p:sp>
      <p:sp>
        <p:nvSpPr>
          <p:cNvPr id="9" name="תיבת טקסט 8">
            <a:extLst>
              <a:ext uri="{FF2B5EF4-FFF2-40B4-BE49-F238E27FC236}">
                <a16:creationId xmlns:a16="http://schemas.microsoft.com/office/drawing/2014/main" id="{5468896C-2403-2661-60A3-5260477668BB}"/>
              </a:ext>
            </a:extLst>
          </p:cNvPr>
          <p:cNvSpPr txBox="1"/>
          <p:nvPr/>
        </p:nvSpPr>
        <p:spPr>
          <a:xfrm>
            <a:off x="7825947" y="1690688"/>
            <a:ext cx="1127553" cy="369332"/>
          </a:xfrm>
          <a:prstGeom prst="rect">
            <a:avLst/>
          </a:prstGeom>
          <a:noFill/>
        </p:spPr>
        <p:txBody>
          <a:bodyPr wrap="none" rtlCol="1">
            <a:spAutoFit/>
          </a:bodyPr>
          <a:lstStyle/>
          <a:p>
            <a:r>
              <a:rPr lang="en-US" dirty="0">
                <a:highlight>
                  <a:srgbClr val="00FF00"/>
                </a:highlight>
              </a:rPr>
              <a:t>Non-faces</a:t>
            </a:r>
            <a:endParaRPr lang="he-IL" dirty="0">
              <a:highlight>
                <a:srgbClr val="00FF00"/>
              </a:highlight>
            </a:endParaRPr>
          </a:p>
        </p:txBody>
      </p:sp>
    </p:spTree>
    <p:extLst>
      <p:ext uri="{BB962C8B-B14F-4D97-AF65-F5344CB8AC3E}">
        <p14:creationId xmlns:p14="http://schemas.microsoft.com/office/powerpoint/2010/main" val="9138753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8F29DDC-91C3-D0FE-D0BD-E49AB2AFB190}"/>
              </a:ext>
            </a:extLst>
          </p:cNvPr>
          <p:cNvSpPr>
            <a:spLocks noGrp="1"/>
          </p:cNvSpPr>
          <p:nvPr>
            <p:ph type="title"/>
          </p:nvPr>
        </p:nvSpPr>
        <p:spPr>
          <a:xfrm>
            <a:off x="291353" y="216367"/>
            <a:ext cx="10515600" cy="1325563"/>
          </a:xfrm>
        </p:spPr>
        <p:txBody>
          <a:bodyPr>
            <a:normAutofit/>
          </a:bodyPr>
          <a:lstStyle/>
          <a:p>
            <a:pPr algn="l" rtl="0"/>
            <a:r>
              <a:rPr lang="en-US" sz="4000" dirty="0"/>
              <a:t>B. ROC Curve</a:t>
            </a:r>
            <a:endParaRPr lang="he-IL" sz="4000" dirty="0"/>
          </a:p>
        </p:txBody>
      </p:sp>
      <p:pic>
        <p:nvPicPr>
          <p:cNvPr id="6" name="תמונה 5">
            <a:extLst>
              <a:ext uri="{FF2B5EF4-FFF2-40B4-BE49-F238E27FC236}">
                <a16:creationId xmlns:a16="http://schemas.microsoft.com/office/drawing/2014/main" id="{82E30121-B2F0-3AED-29F9-E7BF18E5D870}"/>
              </a:ext>
            </a:extLst>
          </p:cNvPr>
          <p:cNvPicPr>
            <a:picLocks noChangeAspect="1"/>
          </p:cNvPicPr>
          <p:nvPr/>
        </p:nvPicPr>
        <p:blipFill>
          <a:blip r:embed="rId2"/>
          <a:stretch>
            <a:fillRect/>
          </a:stretch>
        </p:blipFill>
        <p:spPr>
          <a:xfrm>
            <a:off x="139482" y="2949389"/>
            <a:ext cx="2911707" cy="2366682"/>
          </a:xfrm>
          <a:prstGeom prst="rect">
            <a:avLst/>
          </a:prstGeom>
        </p:spPr>
      </p:pic>
      <p:sp>
        <p:nvSpPr>
          <p:cNvPr id="7" name="חץ: ימינה 6">
            <a:extLst>
              <a:ext uri="{FF2B5EF4-FFF2-40B4-BE49-F238E27FC236}">
                <a16:creationId xmlns:a16="http://schemas.microsoft.com/office/drawing/2014/main" id="{404F60AE-BC74-90B1-0462-B9D05B31C65A}"/>
              </a:ext>
            </a:extLst>
          </p:cNvPr>
          <p:cNvSpPr/>
          <p:nvPr/>
        </p:nvSpPr>
        <p:spPr>
          <a:xfrm>
            <a:off x="3021834" y="3858410"/>
            <a:ext cx="393192" cy="27432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 name="תיבת טקסט 7">
            <a:extLst>
              <a:ext uri="{FF2B5EF4-FFF2-40B4-BE49-F238E27FC236}">
                <a16:creationId xmlns:a16="http://schemas.microsoft.com/office/drawing/2014/main" id="{390709AA-9372-4601-0F6F-2F037F82F3F5}"/>
              </a:ext>
            </a:extLst>
          </p:cNvPr>
          <p:cNvSpPr txBox="1"/>
          <p:nvPr/>
        </p:nvSpPr>
        <p:spPr>
          <a:xfrm>
            <a:off x="397816" y="5818094"/>
            <a:ext cx="882165" cy="584775"/>
          </a:xfrm>
          <a:prstGeom prst="rect">
            <a:avLst/>
          </a:prstGeom>
          <a:noFill/>
        </p:spPr>
        <p:txBody>
          <a:bodyPr wrap="none" rtlCol="1">
            <a:spAutoFit/>
          </a:bodyPr>
          <a:lstStyle/>
          <a:p>
            <a:pPr algn="l" rtl="0"/>
            <a:r>
              <a:rPr lang="en-US" sz="1600" dirty="0"/>
              <a:t>Small</a:t>
            </a:r>
          </a:p>
          <a:p>
            <a:pPr algn="l" rtl="0"/>
            <a:r>
              <a:rPr lang="en-US" sz="1600" dirty="0"/>
              <a:t>network</a:t>
            </a:r>
            <a:endParaRPr lang="he-IL" sz="1600" dirty="0"/>
          </a:p>
        </p:txBody>
      </p:sp>
      <p:sp>
        <p:nvSpPr>
          <p:cNvPr id="9" name="תיבת טקסט 8">
            <a:extLst>
              <a:ext uri="{FF2B5EF4-FFF2-40B4-BE49-F238E27FC236}">
                <a16:creationId xmlns:a16="http://schemas.microsoft.com/office/drawing/2014/main" id="{9FAA4A96-8E0A-2198-AABE-98F12BADA20A}"/>
              </a:ext>
            </a:extLst>
          </p:cNvPr>
          <p:cNvSpPr txBox="1"/>
          <p:nvPr/>
        </p:nvSpPr>
        <p:spPr>
          <a:xfrm>
            <a:off x="3693164" y="5543953"/>
            <a:ext cx="4348177" cy="1200329"/>
          </a:xfrm>
          <a:prstGeom prst="rect">
            <a:avLst/>
          </a:prstGeom>
          <a:noFill/>
        </p:spPr>
        <p:txBody>
          <a:bodyPr wrap="none" rtlCol="1">
            <a:spAutoFit/>
          </a:bodyPr>
          <a:lstStyle/>
          <a:p>
            <a:r>
              <a:rPr lang="en-US" dirty="0"/>
              <a:t>Since added some regularization </a:t>
            </a:r>
          </a:p>
          <a:p>
            <a:r>
              <a:rPr lang="en-US" dirty="0"/>
              <a:t>we see Validation AUC Decreased(1.0-&gt;0.98)</a:t>
            </a:r>
          </a:p>
          <a:p>
            <a:r>
              <a:rPr lang="en-US" dirty="0"/>
              <a:t>we see Test AUC Decreased(0.93-&gt;0.87)</a:t>
            </a:r>
            <a:endParaRPr lang="he-IL" dirty="0"/>
          </a:p>
          <a:p>
            <a:endParaRPr lang="he-IL" dirty="0"/>
          </a:p>
        </p:txBody>
      </p:sp>
      <p:pic>
        <p:nvPicPr>
          <p:cNvPr id="4" name="תמונה 3">
            <a:extLst>
              <a:ext uri="{FF2B5EF4-FFF2-40B4-BE49-F238E27FC236}">
                <a16:creationId xmlns:a16="http://schemas.microsoft.com/office/drawing/2014/main" id="{38812E5F-FAC8-B55B-3880-57A1B7FEF3B2}"/>
              </a:ext>
            </a:extLst>
          </p:cNvPr>
          <p:cNvPicPr>
            <a:picLocks noChangeAspect="1"/>
          </p:cNvPicPr>
          <p:nvPr/>
        </p:nvPicPr>
        <p:blipFill>
          <a:blip r:embed="rId3"/>
          <a:stretch>
            <a:fillRect/>
          </a:stretch>
        </p:blipFill>
        <p:spPr>
          <a:xfrm>
            <a:off x="4361609" y="667716"/>
            <a:ext cx="5781675" cy="4562475"/>
          </a:xfrm>
          <a:prstGeom prst="rect">
            <a:avLst/>
          </a:prstGeom>
        </p:spPr>
      </p:pic>
    </p:spTree>
    <p:extLst>
      <p:ext uri="{BB962C8B-B14F-4D97-AF65-F5344CB8AC3E}">
        <p14:creationId xmlns:p14="http://schemas.microsoft.com/office/powerpoint/2010/main" val="12800382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84EB559F-4B91-15AA-E44E-98F20495275B}"/>
              </a:ext>
            </a:extLst>
          </p:cNvPr>
          <p:cNvSpPr>
            <a:spLocks noGrp="1"/>
          </p:cNvSpPr>
          <p:nvPr>
            <p:ph type="title"/>
          </p:nvPr>
        </p:nvSpPr>
        <p:spPr>
          <a:xfrm>
            <a:off x="320041" y="0"/>
            <a:ext cx="10515600" cy="1325563"/>
          </a:xfrm>
        </p:spPr>
        <p:txBody>
          <a:bodyPr>
            <a:normAutofit/>
          </a:bodyPr>
          <a:lstStyle/>
          <a:p>
            <a:pPr algn="l" rtl="0"/>
            <a:r>
              <a:rPr lang="he-IL" sz="4000" dirty="0"/>
              <a:t> </a:t>
            </a:r>
            <a:r>
              <a:rPr lang="en-US" sz="4000" dirty="0"/>
              <a:t>B</a:t>
            </a:r>
            <a:r>
              <a:rPr lang="en-GB" sz="4000" dirty="0"/>
              <a:t>. </a:t>
            </a:r>
            <a:r>
              <a:rPr lang="en-US" sz="4000" dirty="0"/>
              <a:t>Confusion Matrix</a:t>
            </a:r>
            <a:endParaRPr lang="he-IL" sz="4000" dirty="0"/>
          </a:p>
        </p:txBody>
      </p:sp>
      <p:pic>
        <p:nvPicPr>
          <p:cNvPr id="7" name="תמונה 6">
            <a:extLst>
              <a:ext uri="{FF2B5EF4-FFF2-40B4-BE49-F238E27FC236}">
                <a16:creationId xmlns:a16="http://schemas.microsoft.com/office/drawing/2014/main" id="{1E5CE077-FD74-4B0A-31C0-98FE337D16A1}"/>
              </a:ext>
            </a:extLst>
          </p:cNvPr>
          <p:cNvPicPr>
            <a:picLocks noChangeAspect="1"/>
          </p:cNvPicPr>
          <p:nvPr/>
        </p:nvPicPr>
        <p:blipFill>
          <a:blip r:embed="rId2"/>
          <a:stretch>
            <a:fillRect/>
          </a:stretch>
        </p:blipFill>
        <p:spPr>
          <a:xfrm>
            <a:off x="9998204" y="4480560"/>
            <a:ext cx="1963986" cy="1842831"/>
          </a:xfrm>
          <a:prstGeom prst="rect">
            <a:avLst/>
          </a:prstGeom>
        </p:spPr>
      </p:pic>
      <p:sp>
        <p:nvSpPr>
          <p:cNvPr id="8" name="חץ: ימינה 7">
            <a:extLst>
              <a:ext uri="{FF2B5EF4-FFF2-40B4-BE49-F238E27FC236}">
                <a16:creationId xmlns:a16="http://schemas.microsoft.com/office/drawing/2014/main" id="{C1D333ED-6885-CB6D-A391-5E19825D23AF}"/>
              </a:ext>
            </a:extLst>
          </p:cNvPr>
          <p:cNvSpPr/>
          <p:nvPr/>
        </p:nvSpPr>
        <p:spPr>
          <a:xfrm rot="10800000">
            <a:off x="9230868" y="5266944"/>
            <a:ext cx="630936" cy="48463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9" name="תיבת טקסט 8">
            <a:extLst>
              <a:ext uri="{FF2B5EF4-FFF2-40B4-BE49-F238E27FC236}">
                <a16:creationId xmlns:a16="http://schemas.microsoft.com/office/drawing/2014/main" id="{D1D3DB25-47FB-21A4-632E-FB8F866B2FD9}"/>
              </a:ext>
            </a:extLst>
          </p:cNvPr>
          <p:cNvSpPr txBox="1"/>
          <p:nvPr/>
        </p:nvSpPr>
        <p:spPr>
          <a:xfrm>
            <a:off x="9483435" y="2904565"/>
            <a:ext cx="2478755" cy="646331"/>
          </a:xfrm>
          <a:prstGeom prst="rect">
            <a:avLst/>
          </a:prstGeom>
          <a:noFill/>
        </p:spPr>
        <p:txBody>
          <a:bodyPr wrap="none" rtlCol="1">
            <a:spAutoFit/>
          </a:bodyPr>
          <a:lstStyle/>
          <a:p>
            <a:pPr algn="l" rtl="0"/>
            <a:r>
              <a:rPr lang="en-US" dirty="0"/>
              <a:t>TP decreased</a:t>
            </a:r>
          </a:p>
          <a:p>
            <a:pPr algn="l" rtl="0"/>
            <a:r>
              <a:rPr lang="en-US" dirty="0"/>
              <a:t> from 72% to 60% in test</a:t>
            </a:r>
            <a:endParaRPr lang="he-IL" dirty="0"/>
          </a:p>
        </p:txBody>
      </p:sp>
      <p:sp>
        <p:nvSpPr>
          <p:cNvPr id="10" name="תיבת טקסט 9">
            <a:extLst>
              <a:ext uri="{FF2B5EF4-FFF2-40B4-BE49-F238E27FC236}">
                <a16:creationId xmlns:a16="http://schemas.microsoft.com/office/drawing/2014/main" id="{62DEAE45-D005-43E5-F1F3-BE7BB24A1678}"/>
              </a:ext>
            </a:extLst>
          </p:cNvPr>
          <p:cNvSpPr txBox="1"/>
          <p:nvPr/>
        </p:nvSpPr>
        <p:spPr>
          <a:xfrm>
            <a:off x="10278626" y="6437149"/>
            <a:ext cx="1403141" cy="338554"/>
          </a:xfrm>
          <a:prstGeom prst="rect">
            <a:avLst/>
          </a:prstGeom>
          <a:noFill/>
        </p:spPr>
        <p:txBody>
          <a:bodyPr wrap="none" rtlCol="1">
            <a:spAutoFit/>
          </a:bodyPr>
          <a:lstStyle/>
          <a:p>
            <a:r>
              <a:rPr lang="en-US" sz="1600" dirty="0"/>
              <a:t>Small Network</a:t>
            </a:r>
            <a:endParaRPr lang="he-IL" sz="1600" dirty="0"/>
          </a:p>
        </p:txBody>
      </p:sp>
      <p:sp>
        <p:nvSpPr>
          <p:cNvPr id="11" name="תיבת טקסט 10">
            <a:extLst>
              <a:ext uri="{FF2B5EF4-FFF2-40B4-BE49-F238E27FC236}">
                <a16:creationId xmlns:a16="http://schemas.microsoft.com/office/drawing/2014/main" id="{A2DCC235-BFB5-B472-E01C-78F0116FB1AB}"/>
              </a:ext>
            </a:extLst>
          </p:cNvPr>
          <p:cNvSpPr txBox="1"/>
          <p:nvPr/>
        </p:nvSpPr>
        <p:spPr>
          <a:xfrm>
            <a:off x="5577841" y="817811"/>
            <a:ext cx="2814360" cy="338554"/>
          </a:xfrm>
          <a:prstGeom prst="rect">
            <a:avLst/>
          </a:prstGeom>
          <a:noFill/>
        </p:spPr>
        <p:txBody>
          <a:bodyPr wrap="none" rtlCol="1">
            <a:spAutoFit/>
          </a:bodyPr>
          <a:lstStyle/>
          <a:p>
            <a:r>
              <a:rPr lang="en-US" sz="1600" dirty="0"/>
              <a:t>Small Network with Parameters</a:t>
            </a:r>
            <a:endParaRPr lang="he-IL" sz="1600" dirty="0"/>
          </a:p>
        </p:txBody>
      </p:sp>
      <p:pic>
        <p:nvPicPr>
          <p:cNvPr id="4" name="תמונה 3">
            <a:extLst>
              <a:ext uri="{FF2B5EF4-FFF2-40B4-BE49-F238E27FC236}">
                <a16:creationId xmlns:a16="http://schemas.microsoft.com/office/drawing/2014/main" id="{BB4ACF17-4D97-C55D-38EB-070DE3363536}"/>
              </a:ext>
            </a:extLst>
          </p:cNvPr>
          <p:cNvPicPr>
            <a:picLocks noChangeAspect="1"/>
          </p:cNvPicPr>
          <p:nvPr/>
        </p:nvPicPr>
        <p:blipFill>
          <a:blip r:embed="rId3"/>
          <a:stretch>
            <a:fillRect/>
          </a:stretch>
        </p:blipFill>
        <p:spPr>
          <a:xfrm>
            <a:off x="1111112" y="1325563"/>
            <a:ext cx="6925320" cy="5347982"/>
          </a:xfrm>
          <a:prstGeom prst="rect">
            <a:avLst/>
          </a:prstGeom>
        </p:spPr>
      </p:pic>
    </p:spTree>
    <p:extLst>
      <p:ext uri="{BB962C8B-B14F-4D97-AF65-F5344CB8AC3E}">
        <p14:creationId xmlns:p14="http://schemas.microsoft.com/office/powerpoint/2010/main" val="8404676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3ED2748D-8E0D-77E8-1A07-FDC74F828348}"/>
              </a:ext>
            </a:extLst>
          </p:cNvPr>
          <p:cNvSpPr>
            <a:spLocks noGrp="1"/>
          </p:cNvSpPr>
          <p:nvPr>
            <p:ph type="title"/>
          </p:nvPr>
        </p:nvSpPr>
        <p:spPr/>
        <p:txBody>
          <a:bodyPr/>
          <a:lstStyle/>
          <a:p>
            <a:pPr algn="l" rtl="0"/>
            <a:r>
              <a:rPr lang="en-US" dirty="0"/>
              <a:t>B. Tune Thresholds</a:t>
            </a:r>
            <a:endParaRPr lang="he-IL" dirty="0"/>
          </a:p>
        </p:txBody>
      </p:sp>
      <p:pic>
        <p:nvPicPr>
          <p:cNvPr id="4" name="תמונה 3">
            <a:extLst>
              <a:ext uri="{FF2B5EF4-FFF2-40B4-BE49-F238E27FC236}">
                <a16:creationId xmlns:a16="http://schemas.microsoft.com/office/drawing/2014/main" id="{C825B5C3-8DEF-BB25-D1E5-0AFFC2EF2126}"/>
              </a:ext>
            </a:extLst>
          </p:cNvPr>
          <p:cNvPicPr>
            <a:picLocks noChangeAspect="1"/>
          </p:cNvPicPr>
          <p:nvPr/>
        </p:nvPicPr>
        <p:blipFill>
          <a:blip r:embed="rId2"/>
          <a:stretch>
            <a:fillRect/>
          </a:stretch>
        </p:blipFill>
        <p:spPr>
          <a:xfrm>
            <a:off x="3523128" y="1419225"/>
            <a:ext cx="6579837" cy="5022843"/>
          </a:xfrm>
          <a:prstGeom prst="rect">
            <a:avLst/>
          </a:prstGeom>
        </p:spPr>
      </p:pic>
    </p:spTree>
    <p:extLst>
      <p:ext uri="{BB962C8B-B14F-4D97-AF65-F5344CB8AC3E}">
        <p14:creationId xmlns:p14="http://schemas.microsoft.com/office/powerpoint/2010/main" val="261136675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D88528B4-34B4-FE1A-960C-0C81C9D66EBD}"/>
              </a:ext>
            </a:extLst>
          </p:cNvPr>
          <p:cNvSpPr>
            <a:spLocks noGrp="1"/>
          </p:cNvSpPr>
          <p:nvPr>
            <p:ph type="title"/>
          </p:nvPr>
        </p:nvSpPr>
        <p:spPr>
          <a:xfrm>
            <a:off x="481584" y="0"/>
            <a:ext cx="10515600" cy="1325563"/>
          </a:xfrm>
        </p:spPr>
        <p:txBody>
          <a:bodyPr/>
          <a:lstStyle/>
          <a:p>
            <a:pPr algn="l" rtl="0"/>
            <a:r>
              <a:rPr lang="en-US" dirty="0"/>
              <a:t>B. Selected Threshold</a:t>
            </a:r>
            <a:endParaRPr lang="he-IL" dirty="0"/>
          </a:p>
        </p:txBody>
      </p:sp>
      <p:sp>
        <p:nvSpPr>
          <p:cNvPr id="8" name="תיבת טקסט 7">
            <a:extLst>
              <a:ext uri="{FF2B5EF4-FFF2-40B4-BE49-F238E27FC236}">
                <a16:creationId xmlns:a16="http://schemas.microsoft.com/office/drawing/2014/main" id="{F7642F72-B399-1036-0688-74EB8B369FE8}"/>
              </a:ext>
            </a:extLst>
          </p:cNvPr>
          <p:cNvSpPr txBox="1"/>
          <p:nvPr/>
        </p:nvSpPr>
        <p:spPr>
          <a:xfrm>
            <a:off x="7957848" y="3043402"/>
            <a:ext cx="3282181" cy="830997"/>
          </a:xfrm>
          <a:prstGeom prst="rect">
            <a:avLst/>
          </a:prstGeom>
          <a:noFill/>
        </p:spPr>
        <p:txBody>
          <a:bodyPr wrap="none" rtlCol="1">
            <a:spAutoFit/>
          </a:bodyPr>
          <a:lstStyle/>
          <a:p>
            <a:pPr algn="l" rtl="0"/>
            <a:r>
              <a:rPr lang="en-US" sz="1600" dirty="0"/>
              <a:t>Use Weighted Score </a:t>
            </a:r>
          </a:p>
          <a:p>
            <a:pPr algn="l" rtl="0"/>
            <a:r>
              <a:rPr lang="en-US" sz="1600" dirty="0"/>
              <a:t>0.15*precision+0.85*recall </a:t>
            </a:r>
          </a:p>
          <a:p>
            <a:pPr algn="l" rtl="0"/>
            <a:r>
              <a:rPr lang="en-US" sz="1600" dirty="0"/>
              <a:t>get optimization by Validation Group </a:t>
            </a:r>
            <a:endParaRPr lang="he-IL" sz="1600" dirty="0"/>
          </a:p>
        </p:txBody>
      </p:sp>
      <p:sp>
        <p:nvSpPr>
          <p:cNvPr id="15" name="תיבת טקסט 14">
            <a:extLst>
              <a:ext uri="{FF2B5EF4-FFF2-40B4-BE49-F238E27FC236}">
                <a16:creationId xmlns:a16="http://schemas.microsoft.com/office/drawing/2014/main" id="{460F339C-4E41-4EB6-21CB-FA852FD258C4}"/>
              </a:ext>
            </a:extLst>
          </p:cNvPr>
          <p:cNvSpPr txBox="1"/>
          <p:nvPr/>
        </p:nvSpPr>
        <p:spPr>
          <a:xfrm>
            <a:off x="6483036" y="432252"/>
            <a:ext cx="1464055" cy="369332"/>
          </a:xfrm>
          <a:prstGeom prst="rect">
            <a:avLst/>
          </a:prstGeom>
          <a:noFill/>
        </p:spPr>
        <p:txBody>
          <a:bodyPr wrap="none" rtlCol="1">
            <a:spAutoFit/>
          </a:bodyPr>
          <a:lstStyle/>
          <a:p>
            <a:r>
              <a:rPr lang="en-US" dirty="0">
                <a:highlight>
                  <a:srgbClr val="00FF00"/>
                </a:highlight>
              </a:rPr>
              <a:t>Threshold 0.2</a:t>
            </a:r>
            <a:endParaRPr lang="he-IL" dirty="0">
              <a:highlight>
                <a:srgbClr val="00FF00"/>
              </a:highlight>
            </a:endParaRPr>
          </a:p>
        </p:txBody>
      </p:sp>
      <p:sp>
        <p:nvSpPr>
          <p:cNvPr id="16" name="תיבת טקסט 15">
            <a:extLst>
              <a:ext uri="{FF2B5EF4-FFF2-40B4-BE49-F238E27FC236}">
                <a16:creationId xmlns:a16="http://schemas.microsoft.com/office/drawing/2014/main" id="{650117E6-95F2-1B3E-2B65-F43E8CDB6EE5}"/>
              </a:ext>
            </a:extLst>
          </p:cNvPr>
          <p:cNvSpPr txBox="1"/>
          <p:nvPr/>
        </p:nvSpPr>
        <p:spPr>
          <a:xfrm>
            <a:off x="7902543" y="6241082"/>
            <a:ext cx="3433505" cy="369332"/>
          </a:xfrm>
          <a:prstGeom prst="rect">
            <a:avLst/>
          </a:prstGeom>
          <a:noFill/>
        </p:spPr>
        <p:txBody>
          <a:bodyPr wrap="none" rtlCol="1">
            <a:spAutoFit/>
          </a:bodyPr>
          <a:lstStyle/>
          <a:p>
            <a:r>
              <a:rPr lang="en-US" sz="1600" dirty="0">
                <a:highlight>
                  <a:srgbClr val="00FF00"/>
                </a:highlight>
              </a:rPr>
              <a:t>Test</a:t>
            </a:r>
            <a:r>
              <a:rPr lang="en-US" dirty="0">
                <a:highlight>
                  <a:srgbClr val="00FF00"/>
                </a:highlight>
              </a:rPr>
              <a:t> Recall improved to 79%(72,60)</a:t>
            </a:r>
            <a:endParaRPr lang="he-IL" dirty="0">
              <a:highlight>
                <a:srgbClr val="00FF00"/>
              </a:highlight>
            </a:endParaRPr>
          </a:p>
        </p:txBody>
      </p:sp>
      <p:sp>
        <p:nvSpPr>
          <p:cNvPr id="17" name="תיבת טקסט 16">
            <a:extLst>
              <a:ext uri="{FF2B5EF4-FFF2-40B4-BE49-F238E27FC236}">
                <a16:creationId xmlns:a16="http://schemas.microsoft.com/office/drawing/2014/main" id="{014C7BA4-18E0-A3BF-9533-E0FF269D14DA}"/>
              </a:ext>
            </a:extLst>
          </p:cNvPr>
          <p:cNvSpPr txBox="1"/>
          <p:nvPr/>
        </p:nvSpPr>
        <p:spPr>
          <a:xfrm>
            <a:off x="8064224" y="6519446"/>
            <a:ext cx="3175805" cy="338554"/>
          </a:xfrm>
          <a:prstGeom prst="rect">
            <a:avLst/>
          </a:prstGeom>
          <a:noFill/>
        </p:spPr>
        <p:txBody>
          <a:bodyPr wrap="none" rtlCol="1">
            <a:spAutoFit/>
          </a:bodyPr>
          <a:lstStyle/>
          <a:p>
            <a:r>
              <a:rPr lang="en-US" sz="1600" dirty="0">
                <a:highlight>
                  <a:srgbClr val="FF0000"/>
                </a:highlight>
              </a:rPr>
              <a:t>Test Precision Worse 8% (17%,27%) </a:t>
            </a:r>
            <a:endParaRPr lang="he-IL" sz="1600" dirty="0">
              <a:highlight>
                <a:srgbClr val="FF0000"/>
              </a:highlight>
            </a:endParaRPr>
          </a:p>
        </p:txBody>
      </p:sp>
      <p:pic>
        <p:nvPicPr>
          <p:cNvPr id="4" name="תמונה 3">
            <a:extLst>
              <a:ext uri="{FF2B5EF4-FFF2-40B4-BE49-F238E27FC236}">
                <a16:creationId xmlns:a16="http://schemas.microsoft.com/office/drawing/2014/main" id="{6FBCD7FF-4EBC-C94A-F73C-7286B9289AD6}"/>
              </a:ext>
            </a:extLst>
          </p:cNvPr>
          <p:cNvPicPr>
            <a:picLocks noChangeAspect="1"/>
          </p:cNvPicPr>
          <p:nvPr/>
        </p:nvPicPr>
        <p:blipFill>
          <a:blip r:embed="rId2"/>
          <a:stretch>
            <a:fillRect/>
          </a:stretch>
        </p:blipFill>
        <p:spPr>
          <a:xfrm>
            <a:off x="8064224" y="3874399"/>
            <a:ext cx="3179109" cy="2409643"/>
          </a:xfrm>
          <a:prstGeom prst="rect">
            <a:avLst/>
          </a:prstGeom>
        </p:spPr>
      </p:pic>
      <p:pic>
        <p:nvPicPr>
          <p:cNvPr id="9" name="תמונה 8">
            <a:extLst>
              <a:ext uri="{FF2B5EF4-FFF2-40B4-BE49-F238E27FC236}">
                <a16:creationId xmlns:a16="http://schemas.microsoft.com/office/drawing/2014/main" id="{33D2099C-F43D-AD41-F2D6-DF9D714F85FE}"/>
              </a:ext>
            </a:extLst>
          </p:cNvPr>
          <p:cNvPicPr>
            <a:picLocks noChangeAspect="1"/>
          </p:cNvPicPr>
          <p:nvPr/>
        </p:nvPicPr>
        <p:blipFill>
          <a:blip r:embed="rId3"/>
          <a:stretch>
            <a:fillRect/>
          </a:stretch>
        </p:blipFill>
        <p:spPr>
          <a:xfrm>
            <a:off x="645459" y="1569257"/>
            <a:ext cx="6680516" cy="4950189"/>
          </a:xfrm>
          <a:prstGeom prst="rect">
            <a:avLst/>
          </a:prstGeom>
        </p:spPr>
      </p:pic>
    </p:spTree>
    <p:extLst>
      <p:ext uri="{BB962C8B-B14F-4D97-AF65-F5344CB8AC3E}">
        <p14:creationId xmlns:p14="http://schemas.microsoft.com/office/powerpoint/2010/main" val="44670055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04473D6B-CF58-5B9D-863D-23A7E42B0D9F}"/>
              </a:ext>
            </a:extLst>
          </p:cNvPr>
          <p:cNvSpPr>
            <a:spLocks noGrp="1"/>
          </p:cNvSpPr>
          <p:nvPr>
            <p:ph type="title"/>
          </p:nvPr>
        </p:nvSpPr>
        <p:spPr>
          <a:xfrm>
            <a:off x="573691" y="78256"/>
            <a:ext cx="10515600" cy="1131980"/>
          </a:xfrm>
        </p:spPr>
        <p:txBody>
          <a:bodyPr>
            <a:normAutofit/>
          </a:bodyPr>
          <a:lstStyle/>
          <a:p>
            <a:pPr algn="l" rtl="0"/>
            <a:r>
              <a:rPr lang="en-US" sz="4000" dirty="0"/>
              <a:t>C. </a:t>
            </a:r>
            <a:r>
              <a:rPr lang="en-US" sz="4000" dirty="0" err="1"/>
              <a:t>MobileNet</a:t>
            </a:r>
            <a:r>
              <a:rPr lang="en-US" sz="4000" dirty="0"/>
              <a:t> Transfer Learning</a:t>
            </a:r>
            <a:endParaRPr lang="he-IL" sz="4000" dirty="0"/>
          </a:p>
        </p:txBody>
      </p:sp>
      <p:pic>
        <p:nvPicPr>
          <p:cNvPr id="5" name="מציין מיקום תוכן 4" descr="תמונה שמכילה ציור, שרטוט, אומנות ילדים, פירות&#10;&#10;התיאור נוצר באופן אוטומטי">
            <a:extLst>
              <a:ext uri="{FF2B5EF4-FFF2-40B4-BE49-F238E27FC236}">
                <a16:creationId xmlns:a16="http://schemas.microsoft.com/office/drawing/2014/main" id="{AFE176EA-7940-ED84-A25C-48D33950BA41}"/>
              </a:ext>
            </a:extLst>
          </p:cNvPr>
          <p:cNvPicPr>
            <a:picLocks noGrp="1" noChangeAspect="1"/>
          </p:cNvPicPr>
          <p:nvPr>
            <p:ph idx="1"/>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9323295" y="0"/>
            <a:ext cx="1954356" cy="1177079"/>
          </a:xfrm>
        </p:spPr>
      </p:pic>
      <p:pic>
        <p:nvPicPr>
          <p:cNvPr id="8" name="תמונה 7">
            <a:extLst>
              <a:ext uri="{FF2B5EF4-FFF2-40B4-BE49-F238E27FC236}">
                <a16:creationId xmlns:a16="http://schemas.microsoft.com/office/drawing/2014/main" id="{661469F6-9980-BEC8-5402-815CA6CE1DCD}"/>
              </a:ext>
            </a:extLst>
          </p:cNvPr>
          <p:cNvPicPr>
            <a:picLocks noChangeAspect="1"/>
          </p:cNvPicPr>
          <p:nvPr/>
        </p:nvPicPr>
        <p:blipFill>
          <a:blip r:embed="rId4"/>
          <a:stretch>
            <a:fillRect/>
          </a:stretch>
        </p:blipFill>
        <p:spPr>
          <a:xfrm>
            <a:off x="361464" y="1288492"/>
            <a:ext cx="10544175" cy="4286250"/>
          </a:xfrm>
          <a:prstGeom prst="rect">
            <a:avLst/>
          </a:prstGeom>
        </p:spPr>
      </p:pic>
      <p:sp>
        <p:nvSpPr>
          <p:cNvPr id="9" name="תיבת טקסט 8">
            <a:extLst>
              <a:ext uri="{FF2B5EF4-FFF2-40B4-BE49-F238E27FC236}">
                <a16:creationId xmlns:a16="http://schemas.microsoft.com/office/drawing/2014/main" id="{D22766E8-2CFC-5989-2272-46D8D3569A71}"/>
              </a:ext>
            </a:extLst>
          </p:cNvPr>
          <p:cNvSpPr txBox="1"/>
          <p:nvPr/>
        </p:nvSpPr>
        <p:spPr>
          <a:xfrm>
            <a:off x="462131" y="5742018"/>
            <a:ext cx="6828408" cy="923330"/>
          </a:xfrm>
          <a:prstGeom prst="rect">
            <a:avLst/>
          </a:prstGeom>
          <a:noFill/>
        </p:spPr>
        <p:txBody>
          <a:bodyPr wrap="none" rtlCol="1">
            <a:spAutoFit/>
          </a:bodyPr>
          <a:lstStyle/>
          <a:p>
            <a:pPr marL="285750" indent="-285750" algn="l" rtl="0">
              <a:buFont typeface="Arial" panose="020B0604020202020204" pitchFamily="34" charset="0"/>
              <a:buChar char="•"/>
            </a:pPr>
            <a:r>
              <a:rPr lang="en-US" dirty="0"/>
              <a:t>Use transfer learning to get better results from pretrained networks</a:t>
            </a:r>
          </a:p>
          <a:p>
            <a:pPr marL="285750" indent="-285750" algn="l" rtl="0">
              <a:buFont typeface="Arial" panose="020B0604020202020204" pitchFamily="34" charset="0"/>
              <a:buChar char="•"/>
            </a:pPr>
            <a:r>
              <a:rPr lang="en-US" dirty="0"/>
              <a:t>Images resized to 96*96*3 to fit </a:t>
            </a:r>
            <a:r>
              <a:rPr lang="en-US" dirty="0" err="1"/>
              <a:t>Mobilenet</a:t>
            </a:r>
            <a:r>
              <a:rPr lang="en-US" dirty="0"/>
              <a:t> format</a:t>
            </a:r>
          </a:p>
          <a:p>
            <a:pPr marL="285750" indent="-285750" algn="l" rtl="0">
              <a:buFont typeface="Arial" panose="020B0604020202020204" pitchFamily="34" charset="0"/>
              <a:buChar char="•"/>
            </a:pPr>
            <a:r>
              <a:rPr lang="en-US" dirty="0"/>
              <a:t>Freeze up to Layer 100 to increase speed of Train and reduce overfit.</a:t>
            </a:r>
            <a:endParaRPr lang="he-IL" dirty="0"/>
          </a:p>
        </p:txBody>
      </p:sp>
      <p:sp>
        <p:nvSpPr>
          <p:cNvPr id="10" name="תיבת טקסט 9">
            <a:extLst>
              <a:ext uri="{FF2B5EF4-FFF2-40B4-BE49-F238E27FC236}">
                <a16:creationId xmlns:a16="http://schemas.microsoft.com/office/drawing/2014/main" id="{2160BBD4-8236-EA0D-90B2-59D4BA9A895D}"/>
              </a:ext>
            </a:extLst>
          </p:cNvPr>
          <p:cNvSpPr txBox="1"/>
          <p:nvPr/>
        </p:nvSpPr>
        <p:spPr>
          <a:xfrm>
            <a:off x="8715750" y="5836024"/>
            <a:ext cx="1656415" cy="369332"/>
          </a:xfrm>
          <a:prstGeom prst="rect">
            <a:avLst/>
          </a:prstGeom>
          <a:noFill/>
        </p:spPr>
        <p:txBody>
          <a:bodyPr wrap="none" rtlCol="1">
            <a:spAutoFit/>
          </a:bodyPr>
          <a:lstStyle/>
          <a:p>
            <a:r>
              <a:rPr lang="en-US" dirty="0">
                <a:highlight>
                  <a:srgbClr val="FFFF00"/>
                </a:highlight>
              </a:rPr>
              <a:t>TrainTransfer.py</a:t>
            </a:r>
            <a:endParaRPr lang="he-IL" dirty="0">
              <a:highlight>
                <a:srgbClr val="FFFF00"/>
              </a:highlight>
            </a:endParaRPr>
          </a:p>
        </p:txBody>
      </p:sp>
    </p:spTree>
    <p:extLst>
      <p:ext uri="{BB962C8B-B14F-4D97-AF65-F5344CB8AC3E}">
        <p14:creationId xmlns:p14="http://schemas.microsoft.com/office/powerpoint/2010/main" val="248583943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3F63C072-F177-7701-7BDD-080830F32F41}"/>
              </a:ext>
            </a:extLst>
          </p:cNvPr>
          <p:cNvSpPr>
            <a:spLocks noGrp="1"/>
          </p:cNvSpPr>
          <p:nvPr>
            <p:ph type="title"/>
          </p:nvPr>
        </p:nvSpPr>
        <p:spPr/>
        <p:txBody>
          <a:bodyPr/>
          <a:lstStyle/>
          <a:p>
            <a:pPr algn="l" rtl="0"/>
            <a:r>
              <a:rPr lang="en-US" sz="4400" dirty="0"/>
              <a:t>C. </a:t>
            </a:r>
            <a:r>
              <a:rPr lang="en-US" sz="4400" dirty="0" err="1"/>
              <a:t>MobileNet</a:t>
            </a:r>
            <a:r>
              <a:rPr lang="en-US" sz="4400" dirty="0"/>
              <a:t> Training</a:t>
            </a:r>
            <a:endParaRPr lang="he-IL" dirty="0"/>
          </a:p>
        </p:txBody>
      </p:sp>
      <p:sp>
        <p:nvSpPr>
          <p:cNvPr id="3" name="מציין מיקום תוכן 2">
            <a:extLst>
              <a:ext uri="{FF2B5EF4-FFF2-40B4-BE49-F238E27FC236}">
                <a16:creationId xmlns:a16="http://schemas.microsoft.com/office/drawing/2014/main" id="{024FCF43-BA86-4A13-B38D-1E468C25A9F1}"/>
              </a:ext>
            </a:extLst>
          </p:cNvPr>
          <p:cNvSpPr>
            <a:spLocks noGrp="1"/>
          </p:cNvSpPr>
          <p:nvPr>
            <p:ph idx="1"/>
          </p:nvPr>
        </p:nvSpPr>
        <p:sp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a:lstStyle/>
          <a:p>
            <a:pPr algn="l" rtl="0"/>
            <a:r>
              <a:rPr lang="en-US" dirty="0"/>
              <a:t>Images will be resized from 19*19*1 to 96*96*3</a:t>
            </a:r>
          </a:p>
          <a:p>
            <a:pPr algn="l" rtl="0"/>
            <a:r>
              <a:rPr lang="en-US" dirty="0"/>
              <a:t>L2 </a:t>
            </a:r>
            <a:r>
              <a:rPr lang="en-US" dirty="0" err="1"/>
              <a:t>regulizer</a:t>
            </a:r>
            <a:r>
              <a:rPr lang="en-US" dirty="0"/>
              <a:t>.</a:t>
            </a:r>
          </a:p>
          <a:p>
            <a:pPr algn="l" rtl="0"/>
            <a:r>
              <a:rPr lang="en-US" dirty="0"/>
              <a:t>Adam Optimizer.</a:t>
            </a:r>
          </a:p>
          <a:p>
            <a:pPr algn="l" rtl="0"/>
            <a:r>
              <a:rPr lang="en-US" dirty="0"/>
              <a:t>Batch size=64.</a:t>
            </a:r>
          </a:p>
          <a:p>
            <a:pPr algn="l" rtl="0"/>
            <a:r>
              <a:rPr lang="en-US" dirty="0"/>
              <a:t>Increased Augmentation(up to 30%).</a:t>
            </a:r>
          </a:p>
          <a:p>
            <a:pPr algn="l" rtl="0"/>
            <a:r>
              <a:rPr lang="en-US" dirty="0"/>
              <a:t>Added checkpoint to save best weights.</a:t>
            </a:r>
          </a:p>
          <a:p>
            <a:pPr algn="l" rtl="0"/>
            <a:r>
              <a:rPr lang="en-US" dirty="0"/>
              <a:t>Added </a:t>
            </a:r>
            <a:r>
              <a:rPr lang="en-US" dirty="0" err="1"/>
              <a:t>EarlyStop</a:t>
            </a:r>
            <a:r>
              <a:rPr lang="en-US" dirty="0"/>
              <a:t> for validation accuracy.</a:t>
            </a:r>
          </a:p>
          <a:p>
            <a:pPr algn="l" rtl="0"/>
            <a:r>
              <a:rPr lang="en-US" dirty="0"/>
              <a:t>Epochs up to 50.</a:t>
            </a:r>
            <a:endParaRPr lang="he-IL" dirty="0"/>
          </a:p>
        </p:txBody>
      </p:sp>
    </p:spTree>
    <p:extLst>
      <p:ext uri="{BB962C8B-B14F-4D97-AF65-F5344CB8AC3E}">
        <p14:creationId xmlns:p14="http://schemas.microsoft.com/office/powerpoint/2010/main" val="344911559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07A7F62-0684-B559-E54F-661EF6C806BF}"/>
              </a:ext>
            </a:extLst>
          </p:cNvPr>
          <p:cNvSpPr>
            <a:spLocks noGrp="1"/>
          </p:cNvSpPr>
          <p:nvPr>
            <p:ph type="title"/>
          </p:nvPr>
        </p:nvSpPr>
        <p:spPr/>
        <p:txBody>
          <a:bodyPr/>
          <a:lstStyle/>
          <a:p>
            <a:pPr algn="l" rtl="0"/>
            <a:r>
              <a:rPr lang="en-US" dirty="0"/>
              <a:t>C. </a:t>
            </a:r>
            <a:r>
              <a:rPr lang="en-US" dirty="0" err="1"/>
              <a:t>MobileNet</a:t>
            </a:r>
            <a:r>
              <a:rPr lang="en-US" dirty="0"/>
              <a:t> generator</a:t>
            </a:r>
            <a:endParaRPr lang="he-IL" dirty="0"/>
          </a:p>
        </p:txBody>
      </p:sp>
      <p:pic>
        <p:nvPicPr>
          <p:cNvPr id="5" name="תמונה 4">
            <a:extLst>
              <a:ext uri="{FF2B5EF4-FFF2-40B4-BE49-F238E27FC236}">
                <a16:creationId xmlns:a16="http://schemas.microsoft.com/office/drawing/2014/main" id="{9AA8A6E6-297D-2A0E-232F-68F87F759401}"/>
              </a:ext>
            </a:extLst>
          </p:cNvPr>
          <p:cNvPicPr>
            <a:picLocks noChangeAspect="1"/>
          </p:cNvPicPr>
          <p:nvPr/>
        </p:nvPicPr>
        <p:blipFill>
          <a:blip r:embed="rId2"/>
          <a:stretch>
            <a:fillRect/>
          </a:stretch>
        </p:blipFill>
        <p:spPr>
          <a:xfrm>
            <a:off x="317406" y="1500467"/>
            <a:ext cx="8867775" cy="3695700"/>
          </a:xfrm>
          <a:prstGeom prst="rect">
            <a:avLst/>
          </a:prstGeom>
        </p:spPr>
      </p:pic>
    </p:spTree>
    <p:extLst>
      <p:ext uri="{BB962C8B-B14F-4D97-AF65-F5344CB8AC3E}">
        <p14:creationId xmlns:p14="http://schemas.microsoft.com/office/powerpoint/2010/main" val="175036946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0C4ED905-B35A-46ED-505F-4A58326BA006}"/>
              </a:ext>
            </a:extLst>
          </p:cNvPr>
          <p:cNvSpPr>
            <a:spLocks noGrp="1"/>
          </p:cNvSpPr>
          <p:nvPr>
            <p:ph type="title"/>
          </p:nvPr>
        </p:nvSpPr>
        <p:spPr/>
        <p:txBody>
          <a:bodyPr/>
          <a:lstStyle/>
          <a:p>
            <a:pPr algn="l" rtl="0"/>
            <a:r>
              <a:rPr lang="en-US" dirty="0"/>
              <a:t>C. </a:t>
            </a:r>
            <a:r>
              <a:rPr lang="en-US" dirty="0" err="1"/>
              <a:t>MobileNet</a:t>
            </a:r>
            <a:r>
              <a:rPr lang="en-US" dirty="0"/>
              <a:t> generator </a:t>
            </a:r>
            <a:r>
              <a:rPr lang="en-US" dirty="0" err="1"/>
              <a:t>con’td</a:t>
            </a:r>
            <a:endParaRPr lang="he-IL" dirty="0"/>
          </a:p>
        </p:txBody>
      </p:sp>
      <p:pic>
        <p:nvPicPr>
          <p:cNvPr id="4" name="תמונה 3">
            <a:extLst>
              <a:ext uri="{FF2B5EF4-FFF2-40B4-BE49-F238E27FC236}">
                <a16:creationId xmlns:a16="http://schemas.microsoft.com/office/drawing/2014/main" id="{EB8DF3FD-F95E-5B66-6262-EA9B6C4FA761}"/>
              </a:ext>
            </a:extLst>
          </p:cNvPr>
          <p:cNvPicPr>
            <a:picLocks noChangeAspect="1"/>
          </p:cNvPicPr>
          <p:nvPr/>
        </p:nvPicPr>
        <p:blipFill>
          <a:blip r:embed="rId2"/>
          <a:stretch>
            <a:fillRect/>
          </a:stretch>
        </p:blipFill>
        <p:spPr>
          <a:xfrm>
            <a:off x="647700" y="2027872"/>
            <a:ext cx="10896600" cy="3533775"/>
          </a:xfrm>
          <a:prstGeom prst="rect">
            <a:avLst/>
          </a:prstGeom>
        </p:spPr>
      </p:pic>
      <p:cxnSp>
        <p:nvCxnSpPr>
          <p:cNvPr id="6" name="מחבר חץ ישר 5">
            <a:extLst>
              <a:ext uri="{FF2B5EF4-FFF2-40B4-BE49-F238E27FC236}">
                <a16:creationId xmlns:a16="http://schemas.microsoft.com/office/drawing/2014/main" id="{F40E922A-3F90-F1FA-5101-CAC50391808A}"/>
              </a:ext>
            </a:extLst>
          </p:cNvPr>
          <p:cNvCxnSpPr/>
          <p:nvPr/>
        </p:nvCxnSpPr>
        <p:spPr>
          <a:xfrm flipH="1">
            <a:off x="3493008" y="1572768"/>
            <a:ext cx="1408176" cy="1472184"/>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8" name="מחבר חץ ישר 7">
            <a:extLst>
              <a:ext uri="{FF2B5EF4-FFF2-40B4-BE49-F238E27FC236}">
                <a16:creationId xmlns:a16="http://schemas.microsoft.com/office/drawing/2014/main" id="{96D6C132-AC50-CB9B-9A19-D9C5658877C6}"/>
              </a:ext>
            </a:extLst>
          </p:cNvPr>
          <p:cNvCxnSpPr/>
          <p:nvPr/>
        </p:nvCxnSpPr>
        <p:spPr>
          <a:xfrm flipH="1" flipV="1">
            <a:off x="3048000" y="3783106"/>
            <a:ext cx="3684494" cy="2124635"/>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9" name="תיבת טקסט 8">
            <a:extLst>
              <a:ext uri="{FF2B5EF4-FFF2-40B4-BE49-F238E27FC236}">
                <a16:creationId xmlns:a16="http://schemas.microsoft.com/office/drawing/2014/main" id="{C40ABCE5-B2A1-C33F-7178-68957090938E}"/>
              </a:ext>
            </a:extLst>
          </p:cNvPr>
          <p:cNvSpPr txBox="1"/>
          <p:nvPr/>
        </p:nvSpPr>
        <p:spPr>
          <a:xfrm>
            <a:off x="7252999" y="5907741"/>
            <a:ext cx="492507" cy="369332"/>
          </a:xfrm>
          <a:prstGeom prst="rect">
            <a:avLst/>
          </a:prstGeom>
          <a:noFill/>
        </p:spPr>
        <p:txBody>
          <a:bodyPr wrap="none" rtlCol="1">
            <a:spAutoFit/>
          </a:bodyPr>
          <a:lstStyle/>
          <a:p>
            <a:r>
              <a:rPr lang="en-US" dirty="0" err="1"/>
              <a:t>rgb</a:t>
            </a:r>
            <a:endParaRPr lang="he-IL" dirty="0"/>
          </a:p>
        </p:txBody>
      </p:sp>
      <p:sp>
        <p:nvSpPr>
          <p:cNvPr id="12" name="תיבת טקסט 11">
            <a:extLst>
              <a:ext uri="{FF2B5EF4-FFF2-40B4-BE49-F238E27FC236}">
                <a16:creationId xmlns:a16="http://schemas.microsoft.com/office/drawing/2014/main" id="{4808FB44-1722-8192-434B-67461F42CB95}"/>
              </a:ext>
            </a:extLst>
          </p:cNvPr>
          <p:cNvSpPr txBox="1"/>
          <p:nvPr/>
        </p:nvSpPr>
        <p:spPr>
          <a:xfrm>
            <a:off x="5531356" y="1489948"/>
            <a:ext cx="851515" cy="369332"/>
          </a:xfrm>
          <a:prstGeom prst="rect">
            <a:avLst/>
          </a:prstGeom>
          <a:noFill/>
        </p:spPr>
        <p:txBody>
          <a:bodyPr wrap="none" rtlCol="1">
            <a:spAutoFit/>
          </a:bodyPr>
          <a:lstStyle/>
          <a:p>
            <a:r>
              <a:rPr lang="en-US" b="1" dirty="0"/>
              <a:t>(96,96)</a:t>
            </a:r>
            <a:endParaRPr lang="he-IL" b="1" dirty="0"/>
          </a:p>
        </p:txBody>
      </p:sp>
    </p:spTree>
    <p:extLst>
      <p:ext uri="{BB962C8B-B14F-4D97-AF65-F5344CB8AC3E}">
        <p14:creationId xmlns:p14="http://schemas.microsoft.com/office/powerpoint/2010/main" val="304700805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F59C5BFF-7E48-AB6F-C454-DD6958BBDBAD}"/>
              </a:ext>
            </a:extLst>
          </p:cNvPr>
          <p:cNvSpPr>
            <a:spLocks noGrp="1"/>
          </p:cNvSpPr>
          <p:nvPr>
            <p:ph type="title"/>
          </p:nvPr>
        </p:nvSpPr>
        <p:spPr>
          <a:xfrm>
            <a:off x="448056" y="81661"/>
            <a:ext cx="10515600" cy="1325563"/>
          </a:xfrm>
        </p:spPr>
        <p:txBody>
          <a:bodyPr>
            <a:normAutofit/>
          </a:bodyPr>
          <a:lstStyle/>
          <a:p>
            <a:pPr algn="l" rtl="0"/>
            <a:r>
              <a:rPr lang="en-US" sz="4000" dirty="0"/>
              <a:t>C. History </a:t>
            </a:r>
            <a:r>
              <a:rPr lang="en-US" sz="4000" dirty="0" err="1"/>
              <a:t>MobileNet</a:t>
            </a:r>
            <a:endParaRPr lang="he-IL" sz="4000" dirty="0"/>
          </a:p>
        </p:txBody>
      </p:sp>
      <p:pic>
        <p:nvPicPr>
          <p:cNvPr id="5" name="תמונה 4">
            <a:extLst>
              <a:ext uri="{FF2B5EF4-FFF2-40B4-BE49-F238E27FC236}">
                <a16:creationId xmlns:a16="http://schemas.microsoft.com/office/drawing/2014/main" id="{5D097D17-ADF9-7321-76CD-C8F677D093BF}"/>
              </a:ext>
            </a:extLst>
          </p:cNvPr>
          <p:cNvPicPr>
            <a:picLocks noChangeAspect="1"/>
          </p:cNvPicPr>
          <p:nvPr/>
        </p:nvPicPr>
        <p:blipFill>
          <a:blip r:embed="rId2"/>
          <a:stretch>
            <a:fillRect/>
          </a:stretch>
        </p:blipFill>
        <p:spPr>
          <a:xfrm>
            <a:off x="448056" y="1124082"/>
            <a:ext cx="9729596" cy="3965618"/>
          </a:xfrm>
          <a:prstGeom prst="rect">
            <a:avLst/>
          </a:prstGeom>
        </p:spPr>
      </p:pic>
      <p:sp>
        <p:nvSpPr>
          <p:cNvPr id="6" name="תיבת טקסט 5">
            <a:extLst>
              <a:ext uri="{FF2B5EF4-FFF2-40B4-BE49-F238E27FC236}">
                <a16:creationId xmlns:a16="http://schemas.microsoft.com/office/drawing/2014/main" id="{C0A5C983-D264-B1A1-A53A-7916F895F10F}"/>
              </a:ext>
            </a:extLst>
          </p:cNvPr>
          <p:cNvSpPr txBox="1"/>
          <p:nvPr/>
        </p:nvSpPr>
        <p:spPr>
          <a:xfrm>
            <a:off x="448056" y="5190855"/>
            <a:ext cx="5005281" cy="369332"/>
          </a:xfrm>
          <a:prstGeom prst="rect">
            <a:avLst/>
          </a:prstGeom>
          <a:noFill/>
        </p:spPr>
        <p:txBody>
          <a:bodyPr wrap="none" rtlCol="1">
            <a:spAutoFit/>
          </a:bodyPr>
          <a:lstStyle/>
          <a:p>
            <a:r>
              <a:rPr lang="en-US" dirty="0"/>
              <a:t>Model stopped after 10 </a:t>
            </a:r>
            <a:r>
              <a:rPr lang="en-US" dirty="0" err="1"/>
              <a:t>epchos</a:t>
            </a:r>
            <a:r>
              <a:rPr lang="en-US" dirty="0"/>
              <a:t> while not improved</a:t>
            </a:r>
            <a:endParaRPr lang="he-IL" dirty="0"/>
          </a:p>
        </p:txBody>
      </p:sp>
      <p:sp>
        <p:nvSpPr>
          <p:cNvPr id="7" name="תיבת טקסט 6">
            <a:extLst>
              <a:ext uri="{FF2B5EF4-FFF2-40B4-BE49-F238E27FC236}">
                <a16:creationId xmlns:a16="http://schemas.microsoft.com/office/drawing/2014/main" id="{6EC17145-D2BC-117C-CBCE-68C3E5D53ACC}"/>
              </a:ext>
            </a:extLst>
          </p:cNvPr>
          <p:cNvSpPr txBox="1"/>
          <p:nvPr/>
        </p:nvSpPr>
        <p:spPr>
          <a:xfrm>
            <a:off x="258150" y="5808955"/>
            <a:ext cx="10244984" cy="646331"/>
          </a:xfrm>
          <a:prstGeom prst="rect">
            <a:avLst/>
          </a:prstGeom>
          <a:solidFill>
            <a:schemeClr val="bg2"/>
          </a:solidFill>
        </p:spPr>
        <p:txBody>
          <a:bodyPr wrap="none" rtlCol="1">
            <a:spAutoFit/>
          </a:bodyPr>
          <a:lstStyle/>
          <a:p>
            <a:pPr algn="l" rtl="0"/>
            <a:r>
              <a:rPr lang="en-US" dirty="0"/>
              <a:t>Epoch 11: </a:t>
            </a:r>
            <a:r>
              <a:rPr lang="en-US" dirty="0" err="1"/>
              <a:t>val_accuracy</a:t>
            </a:r>
            <a:r>
              <a:rPr lang="en-US" dirty="0"/>
              <a:t> did not improve from 0.98512</a:t>
            </a:r>
          </a:p>
          <a:p>
            <a:pPr algn="l" rtl="0"/>
            <a:r>
              <a:rPr lang="en-US" dirty="0"/>
              <a:t>87/87 [=======] - 46s 532ms/step - loss: 0.0204 - accuracy: 0.9966 - </a:t>
            </a:r>
            <a:r>
              <a:rPr lang="en-US" dirty="0" err="1"/>
              <a:t>val_loss</a:t>
            </a:r>
            <a:r>
              <a:rPr lang="en-US" dirty="0"/>
              <a:t>: 0.2456 - </a:t>
            </a:r>
            <a:r>
              <a:rPr lang="en-US" dirty="0" err="1"/>
              <a:t>val_accuracy</a:t>
            </a:r>
            <a:r>
              <a:rPr lang="en-US" dirty="0"/>
              <a:t>: 0.9397</a:t>
            </a:r>
            <a:endParaRPr lang="he-IL" dirty="0"/>
          </a:p>
        </p:txBody>
      </p:sp>
    </p:spTree>
    <p:extLst>
      <p:ext uri="{BB962C8B-B14F-4D97-AF65-F5344CB8AC3E}">
        <p14:creationId xmlns:p14="http://schemas.microsoft.com/office/powerpoint/2010/main" val="139626262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83244093-A122-396C-F244-83A4569AEB4E}"/>
              </a:ext>
            </a:extLst>
          </p:cNvPr>
          <p:cNvSpPr>
            <a:spLocks noGrp="1"/>
          </p:cNvSpPr>
          <p:nvPr>
            <p:ph type="title"/>
          </p:nvPr>
        </p:nvSpPr>
        <p:spPr>
          <a:xfrm>
            <a:off x="838200" y="0"/>
            <a:ext cx="10515600" cy="1325563"/>
          </a:xfrm>
        </p:spPr>
        <p:txBody>
          <a:bodyPr>
            <a:normAutofit/>
          </a:bodyPr>
          <a:lstStyle/>
          <a:p>
            <a:pPr algn="l"/>
            <a:r>
              <a:rPr lang="en-US" sz="4000" dirty="0"/>
              <a:t>C. </a:t>
            </a:r>
            <a:r>
              <a:rPr lang="en-US" sz="4000" dirty="0" err="1"/>
              <a:t>MobileNet</a:t>
            </a:r>
            <a:r>
              <a:rPr lang="en-US" sz="4000" dirty="0"/>
              <a:t>   Statistics Test</a:t>
            </a:r>
            <a:endParaRPr lang="he-IL" sz="4000" dirty="0"/>
          </a:p>
        </p:txBody>
      </p:sp>
      <p:pic>
        <p:nvPicPr>
          <p:cNvPr id="7" name="תמונה 6">
            <a:extLst>
              <a:ext uri="{FF2B5EF4-FFF2-40B4-BE49-F238E27FC236}">
                <a16:creationId xmlns:a16="http://schemas.microsoft.com/office/drawing/2014/main" id="{2927731F-E753-A675-76EB-2DFA8AC24D78}"/>
              </a:ext>
            </a:extLst>
          </p:cNvPr>
          <p:cNvPicPr>
            <a:picLocks noChangeAspect="1"/>
          </p:cNvPicPr>
          <p:nvPr/>
        </p:nvPicPr>
        <p:blipFill>
          <a:blip r:embed="rId2"/>
          <a:stretch>
            <a:fillRect/>
          </a:stretch>
        </p:blipFill>
        <p:spPr>
          <a:xfrm>
            <a:off x="6739128" y="3436883"/>
            <a:ext cx="5452872" cy="3421117"/>
          </a:xfrm>
          <a:prstGeom prst="rect">
            <a:avLst/>
          </a:prstGeom>
        </p:spPr>
      </p:pic>
      <p:sp>
        <p:nvSpPr>
          <p:cNvPr id="8" name="תיבת טקסט 7">
            <a:extLst>
              <a:ext uri="{FF2B5EF4-FFF2-40B4-BE49-F238E27FC236}">
                <a16:creationId xmlns:a16="http://schemas.microsoft.com/office/drawing/2014/main" id="{B3465428-D46B-75C6-1C0B-8A8BD406F4C3}"/>
              </a:ext>
            </a:extLst>
          </p:cNvPr>
          <p:cNvSpPr txBox="1"/>
          <p:nvPr/>
        </p:nvSpPr>
        <p:spPr>
          <a:xfrm>
            <a:off x="237475" y="5335798"/>
            <a:ext cx="4128438" cy="923330"/>
          </a:xfrm>
          <a:prstGeom prst="rect">
            <a:avLst/>
          </a:prstGeom>
          <a:noFill/>
        </p:spPr>
        <p:txBody>
          <a:bodyPr wrap="none" rtlCol="1">
            <a:spAutoFit/>
          </a:bodyPr>
          <a:lstStyle/>
          <a:p>
            <a:pPr algn="l" rtl="0"/>
            <a:r>
              <a:rPr lang="en-US" dirty="0"/>
              <a:t>F</a:t>
            </a:r>
            <a:r>
              <a:rPr lang="en-GB" dirty="0"/>
              <a:t>or Default threshold 0.5 for class faces(1)</a:t>
            </a:r>
          </a:p>
          <a:p>
            <a:pPr algn="l" rtl="0"/>
            <a:r>
              <a:rPr lang="en-GB" dirty="0"/>
              <a:t>Improved precision to </a:t>
            </a:r>
            <a:r>
              <a:rPr lang="en-GB" dirty="0">
                <a:highlight>
                  <a:srgbClr val="00FF00"/>
                </a:highlight>
              </a:rPr>
              <a:t>76%</a:t>
            </a:r>
            <a:r>
              <a:rPr lang="en-GB" dirty="0"/>
              <a:t> (27%,17%)</a:t>
            </a:r>
          </a:p>
          <a:p>
            <a:pPr algn="l" rtl="0"/>
            <a:r>
              <a:rPr lang="en-GB" dirty="0"/>
              <a:t>While Recall Decreased </a:t>
            </a:r>
            <a:r>
              <a:rPr lang="en-GB" dirty="0">
                <a:highlight>
                  <a:srgbClr val="FF0000"/>
                </a:highlight>
              </a:rPr>
              <a:t>50%</a:t>
            </a:r>
            <a:r>
              <a:rPr lang="en-GB" dirty="0"/>
              <a:t> (72%,68%)</a:t>
            </a:r>
            <a:endParaRPr lang="he-IL" dirty="0"/>
          </a:p>
        </p:txBody>
      </p:sp>
      <p:sp>
        <p:nvSpPr>
          <p:cNvPr id="9" name="תיבת טקסט 8">
            <a:extLst>
              <a:ext uri="{FF2B5EF4-FFF2-40B4-BE49-F238E27FC236}">
                <a16:creationId xmlns:a16="http://schemas.microsoft.com/office/drawing/2014/main" id="{44DEE178-1103-3925-DB69-60D01E1C807F}"/>
              </a:ext>
            </a:extLst>
          </p:cNvPr>
          <p:cNvSpPr txBox="1"/>
          <p:nvPr/>
        </p:nvSpPr>
        <p:spPr>
          <a:xfrm>
            <a:off x="9199961" y="3218329"/>
            <a:ext cx="1180003" cy="369332"/>
          </a:xfrm>
          <a:prstGeom prst="rect">
            <a:avLst/>
          </a:prstGeom>
          <a:noFill/>
        </p:spPr>
        <p:txBody>
          <a:bodyPr wrap="none" rtlCol="1">
            <a:spAutoFit/>
          </a:bodyPr>
          <a:lstStyle/>
          <a:p>
            <a:r>
              <a:rPr lang="en-GB" dirty="0"/>
              <a:t>Network A</a:t>
            </a:r>
            <a:endParaRPr lang="he-IL" dirty="0"/>
          </a:p>
        </p:txBody>
      </p:sp>
      <p:sp>
        <p:nvSpPr>
          <p:cNvPr id="10" name="חץ: למטה 9">
            <a:extLst>
              <a:ext uri="{FF2B5EF4-FFF2-40B4-BE49-F238E27FC236}">
                <a16:creationId xmlns:a16="http://schemas.microsoft.com/office/drawing/2014/main" id="{A2274A2E-B57B-2C24-8AD5-C794E716A163}"/>
              </a:ext>
            </a:extLst>
          </p:cNvPr>
          <p:cNvSpPr/>
          <p:nvPr/>
        </p:nvSpPr>
        <p:spPr>
          <a:xfrm>
            <a:off x="10659035" y="3218329"/>
            <a:ext cx="224118" cy="36933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1" name="תיבת טקסט 10">
            <a:extLst>
              <a:ext uri="{FF2B5EF4-FFF2-40B4-BE49-F238E27FC236}">
                <a16:creationId xmlns:a16="http://schemas.microsoft.com/office/drawing/2014/main" id="{22896E65-CD99-F0E0-D45C-7A92CB05FA6A}"/>
              </a:ext>
            </a:extLst>
          </p:cNvPr>
          <p:cNvSpPr txBox="1"/>
          <p:nvPr/>
        </p:nvSpPr>
        <p:spPr>
          <a:xfrm>
            <a:off x="5380047" y="6040433"/>
            <a:ext cx="1171988" cy="369332"/>
          </a:xfrm>
          <a:prstGeom prst="rect">
            <a:avLst/>
          </a:prstGeom>
          <a:noFill/>
        </p:spPr>
        <p:txBody>
          <a:bodyPr wrap="none" rtlCol="1">
            <a:spAutoFit/>
          </a:bodyPr>
          <a:lstStyle/>
          <a:p>
            <a:r>
              <a:rPr lang="en-GB" dirty="0"/>
              <a:t>Network B</a:t>
            </a:r>
            <a:endParaRPr lang="he-IL" dirty="0"/>
          </a:p>
        </p:txBody>
      </p:sp>
      <p:sp>
        <p:nvSpPr>
          <p:cNvPr id="12" name="חץ: ימינה 11">
            <a:extLst>
              <a:ext uri="{FF2B5EF4-FFF2-40B4-BE49-F238E27FC236}">
                <a16:creationId xmlns:a16="http://schemas.microsoft.com/office/drawing/2014/main" id="{2D96C18C-E905-8F19-59B2-9E4946F72335}"/>
              </a:ext>
            </a:extLst>
          </p:cNvPr>
          <p:cNvSpPr/>
          <p:nvPr/>
        </p:nvSpPr>
        <p:spPr>
          <a:xfrm>
            <a:off x="5827059" y="6409765"/>
            <a:ext cx="537882" cy="26356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14" name="תמונה 13">
            <a:extLst>
              <a:ext uri="{FF2B5EF4-FFF2-40B4-BE49-F238E27FC236}">
                <a16:creationId xmlns:a16="http://schemas.microsoft.com/office/drawing/2014/main" id="{29AF4BAE-CF23-1118-DFB6-AB79EBCA5EC7}"/>
              </a:ext>
            </a:extLst>
          </p:cNvPr>
          <p:cNvPicPr>
            <a:picLocks noChangeAspect="1"/>
          </p:cNvPicPr>
          <p:nvPr/>
        </p:nvPicPr>
        <p:blipFill>
          <a:blip r:embed="rId3"/>
          <a:stretch>
            <a:fillRect/>
          </a:stretch>
        </p:blipFill>
        <p:spPr>
          <a:xfrm>
            <a:off x="292776" y="915217"/>
            <a:ext cx="6334685" cy="3629889"/>
          </a:xfrm>
          <a:prstGeom prst="rect">
            <a:avLst/>
          </a:prstGeom>
        </p:spPr>
      </p:pic>
    </p:spTree>
    <p:extLst>
      <p:ext uri="{BB962C8B-B14F-4D97-AF65-F5344CB8AC3E}">
        <p14:creationId xmlns:p14="http://schemas.microsoft.com/office/powerpoint/2010/main" val="16276651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F0A27CDF-6929-A75F-4BE6-E4005494C453}"/>
              </a:ext>
            </a:extLst>
          </p:cNvPr>
          <p:cNvSpPr>
            <a:spLocks noGrp="1"/>
          </p:cNvSpPr>
          <p:nvPr>
            <p:ph type="title"/>
          </p:nvPr>
        </p:nvSpPr>
        <p:spPr/>
        <p:txBody>
          <a:bodyPr/>
          <a:lstStyle/>
          <a:p>
            <a:pPr algn="l"/>
            <a:r>
              <a:rPr lang="en-US"/>
              <a:t>Environment</a:t>
            </a:r>
            <a:endParaRPr lang="he-IL" dirty="0"/>
          </a:p>
        </p:txBody>
      </p:sp>
      <p:sp>
        <p:nvSpPr>
          <p:cNvPr id="3" name="מציין מיקום תוכן 2">
            <a:extLst>
              <a:ext uri="{FF2B5EF4-FFF2-40B4-BE49-F238E27FC236}">
                <a16:creationId xmlns:a16="http://schemas.microsoft.com/office/drawing/2014/main" id="{22928A31-D014-DA36-AE8A-6247D27EF236}"/>
              </a:ext>
            </a:extLst>
          </p:cNvPr>
          <p:cNvSpPr>
            <a:spLocks noGrp="1"/>
          </p:cNvSpPr>
          <p:nvPr>
            <p:ph idx="1"/>
          </p:nvPr>
        </p:nvSpPr>
        <p:spPr/>
        <p:txBody>
          <a:bodyPr/>
          <a:lstStyle/>
          <a:p>
            <a:pPr algn="l" rtl="0"/>
            <a:r>
              <a:rPr lang="en-US" dirty="0"/>
              <a:t>Python 3.11</a:t>
            </a:r>
          </a:p>
          <a:p>
            <a:pPr algn="l" rtl="0"/>
            <a:r>
              <a:rPr lang="en-US" dirty="0"/>
              <a:t>Initially google </a:t>
            </a:r>
            <a:r>
              <a:rPr lang="en-US" dirty="0" err="1"/>
              <a:t>colab</a:t>
            </a:r>
            <a:r>
              <a:rPr lang="en-US" dirty="0"/>
              <a:t> with GPU (but resources ended)</a:t>
            </a:r>
          </a:p>
          <a:p>
            <a:pPr algn="l" rtl="0"/>
            <a:r>
              <a:rPr lang="en-US" dirty="0" err="1"/>
              <a:t>Pycharm</a:t>
            </a:r>
            <a:r>
              <a:rPr lang="en-US" dirty="0"/>
              <a:t>(</a:t>
            </a:r>
            <a:r>
              <a:rPr lang="en-US" dirty="0" err="1"/>
              <a:t>cpu</a:t>
            </a:r>
            <a:r>
              <a:rPr lang="en-US" dirty="0"/>
              <a:t>) continued.</a:t>
            </a:r>
          </a:p>
          <a:p>
            <a:pPr algn="l" rtl="0"/>
            <a:r>
              <a:rPr lang="en-US" dirty="0" err="1"/>
              <a:t>Tensorflow</a:t>
            </a:r>
            <a:r>
              <a:rPr lang="en-US" dirty="0"/>
              <a:t> 2.13.0</a:t>
            </a:r>
          </a:p>
          <a:p>
            <a:pPr algn="l" rtl="0"/>
            <a:r>
              <a:rPr lang="en-US" dirty="0"/>
              <a:t> </a:t>
            </a:r>
            <a:r>
              <a:rPr lang="en-US" dirty="0" err="1"/>
              <a:t>Keras</a:t>
            </a:r>
            <a:r>
              <a:rPr lang="en-US" dirty="0"/>
              <a:t> 2.13.1</a:t>
            </a:r>
          </a:p>
          <a:p>
            <a:pPr algn="l" rtl="0"/>
            <a:endParaRPr lang="he-IL" dirty="0"/>
          </a:p>
        </p:txBody>
      </p:sp>
      <p:pic>
        <p:nvPicPr>
          <p:cNvPr id="5" name="תמונה 4" descr="הגדרת סביבת עבודה של פסטל">
            <a:extLst>
              <a:ext uri="{FF2B5EF4-FFF2-40B4-BE49-F238E27FC236}">
                <a16:creationId xmlns:a16="http://schemas.microsoft.com/office/drawing/2014/main" id="{1D85C5C4-C394-ED80-72C5-EE3BA3A7A7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23028" y="3743325"/>
            <a:ext cx="3430772" cy="2305050"/>
          </a:xfrm>
          <a:prstGeom prst="rect">
            <a:avLst/>
          </a:prstGeom>
        </p:spPr>
      </p:pic>
    </p:spTree>
    <p:extLst>
      <p:ext uri="{BB962C8B-B14F-4D97-AF65-F5344CB8AC3E}">
        <p14:creationId xmlns:p14="http://schemas.microsoft.com/office/powerpoint/2010/main" val="110974272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75355DCF-F6F8-1358-E5E4-DF296E4961B0}"/>
              </a:ext>
            </a:extLst>
          </p:cNvPr>
          <p:cNvSpPr>
            <a:spLocks noGrp="1"/>
          </p:cNvSpPr>
          <p:nvPr>
            <p:ph type="title"/>
          </p:nvPr>
        </p:nvSpPr>
        <p:spPr>
          <a:xfrm>
            <a:off x="605117" y="176866"/>
            <a:ext cx="10515600" cy="1078193"/>
          </a:xfrm>
        </p:spPr>
        <p:txBody>
          <a:bodyPr>
            <a:normAutofit/>
          </a:bodyPr>
          <a:lstStyle/>
          <a:p>
            <a:pPr algn="l" rtl="0"/>
            <a:r>
              <a:rPr lang="en-US" sz="3600" dirty="0"/>
              <a:t>C. </a:t>
            </a:r>
            <a:r>
              <a:rPr lang="en-US" sz="3600" dirty="0" err="1"/>
              <a:t>MobileNet</a:t>
            </a:r>
            <a:r>
              <a:rPr lang="en-US" sz="3600" dirty="0"/>
              <a:t>   Statistics Train (Threshold 0.5)</a:t>
            </a:r>
            <a:endParaRPr lang="he-IL" sz="3600" dirty="0"/>
          </a:p>
        </p:txBody>
      </p:sp>
      <p:pic>
        <p:nvPicPr>
          <p:cNvPr id="11" name="תמונה 10">
            <a:extLst>
              <a:ext uri="{FF2B5EF4-FFF2-40B4-BE49-F238E27FC236}">
                <a16:creationId xmlns:a16="http://schemas.microsoft.com/office/drawing/2014/main" id="{9F5E1CE2-310A-E80A-283C-C438535C88FD}"/>
              </a:ext>
            </a:extLst>
          </p:cNvPr>
          <p:cNvPicPr>
            <a:picLocks noChangeAspect="1"/>
          </p:cNvPicPr>
          <p:nvPr/>
        </p:nvPicPr>
        <p:blipFill>
          <a:blip r:embed="rId2"/>
          <a:stretch>
            <a:fillRect/>
          </a:stretch>
        </p:blipFill>
        <p:spPr>
          <a:xfrm>
            <a:off x="2438400" y="1443037"/>
            <a:ext cx="7315200" cy="3971925"/>
          </a:xfrm>
          <a:prstGeom prst="rect">
            <a:avLst/>
          </a:prstGeom>
        </p:spPr>
      </p:pic>
    </p:spTree>
    <p:extLst>
      <p:ext uri="{BB962C8B-B14F-4D97-AF65-F5344CB8AC3E}">
        <p14:creationId xmlns:p14="http://schemas.microsoft.com/office/powerpoint/2010/main" val="233922278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65DC1C5-01B2-9C66-166E-63B856FB29DB}"/>
              </a:ext>
            </a:extLst>
          </p:cNvPr>
          <p:cNvSpPr>
            <a:spLocks noGrp="1"/>
          </p:cNvSpPr>
          <p:nvPr>
            <p:ph type="title"/>
          </p:nvPr>
        </p:nvSpPr>
        <p:spPr/>
        <p:txBody>
          <a:bodyPr/>
          <a:lstStyle/>
          <a:p>
            <a:r>
              <a:rPr lang="en-US" sz="4400" dirty="0"/>
              <a:t>C. </a:t>
            </a:r>
            <a:r>
              <a:rPr lang="en-US" sz="4400" dirty="0" err="1"/>
              <a:t>MobileNet</a:t>
            </a:r>
            <a:r>
              <a:rPr lang="en-US" sz="4400" dirty="0"/>
              <a:t>   Statistics Validation (Threshold 0.5)</a:t>
            </a:r>
            <a:endParaRPr lang="he-IL" dirty="0"/>
          </a:p>
        </p:txBody>
      </p:sp>
      <p:pic>
        <p:nvPicPr>
          <p:cNvPr id="7" name="תמונה 6">
            <a:extLst>
              <a:ext uri="{FF2B5EF4-FFF2-40B4-BE49-F238E27FC236}">
                <a16:creationId xmlns:a16="http://schemas.microsoft.com/office/drawing/2014/main" id="{BAAAC99C-E467-972B-EAD6-941675B56F47}"/>
              </a:ext>
            </a:extLst>
          </p:cNvPr>
          <p:cNvPicPr>
            <a:picLocks noChangeAspect="1"/>
          </p:cNvPicPr>
          <p:nvPr/>
        </p:nvPicPr>
        <p:blipFill>
          <a:blip r:embed="rId2"/>
          <a:stretch>
            <a:fillRect/>
          </a:stretch>
        </p:blipFill>
        <p:spPr>
          <a:xfrm>
            <a:off x="1354137" y="1928812"/>
            <a:ext cx="8391525" cy="4067175"/>
          </a:xfrm>
          <a:prstGeom prst="rect">
            <a:avLst/>
          </a:prstGeom>
        </p:spPr>
      </p:pic>
    </p:spTree>
    <p:extLst>
      <p:ext uri="{BB962C8B-B14F-4D97-AF65-F5344CB8AC3E}">
        <p14:creationId xmlns:p14="http://schemas.microsoft.com/office/powerpoint/2010/main" val="129323079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8AC9CABE-B143-332C-BED6-962F9F6C54CA}"/>
              </a:ext>
            </a:extLst>
          </p:cNvPr>
          <p:cNvSpPr>
            <a:spLocks noGrp="1"/>
          </p:cNvSpPr>
          <p:nvPr>
            <p:ph type="title"/>
          </p:nvPr>
        </p:nvSpPr>
        <p:spPr/>
        <p:txBody>
          <a:bodyPr/>
          <a:lstStyle/>
          <a:p>
            <a:pPr algn="l" rtl="0"/>
            <a:r>
              <a:rPr lang="en-US" sz="4400" dirty="0"/>
              <a:t>B. ROC Curve </a:t>
            </a:r>
            <a:r>
              <a:rPr lang="en-US" sz="4400" dirty="0" err="1"/>
              <a:t>MobileNet</a:t>
            </a:r>
            <a:endParaRPr lang="he-IL" dirty="0"/>
          </a:p>
        </p:txBody>
      </p:sp>
      <p:pic>
        <p:nvPicPr>
          <p:cNvPr id="7" name="תמונה 6">
            <a:extLst>
              <a:ext uri="{FF2B5EF4-FFF2-40B4-BE49-F238E27FC236}">
                <a16:creationId xmlns:a16="http://schemas.microsoft.com/office/drawing/2014/main" id="{4ADED13F-28EE-6256-6EE1-C91576F26275}"/>
              </a:ext>
            </a:extLst>
          </p:cNvPr>
          <p:cNvPicPr>
            <a:picLocks noChangeAspect="1"/>
          </p:cNvPicPr>
          <p:nvPr/>
        </p:nvPicPr>
        <p:blipFill>
          <a:blip r:embed="rId2"/>
          <a:stretch>
            <a:fillRect/>
          </a:stretch>
        </p:blipFill>
        <p:spPr>
          <a:xfrm>
            <a:off x="2986087" y="1690688"/>
            <a:ext cx="5967413" cy="4704886"/>
          </a:xfrm>
          <a:prstGeom prst="rect">
            <a:avLst/>
          </a:prstGeom>
        </p:spPr>
      </p:pic>
    </p:spTree>
    <p:extLst>
      <p:ext uri="{BB962C8B-B14F-4D97-AF65-F5344CB8AC3E}">
        <p14:creationId xmlns:p14="http://schemas.microsoft.com/office/powerpoint/2010/main" val="406420128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3FC5F247-0F40-A2A2-1402-7A170D88D741}"/>
              </a:ext>
            </a:extLst>
          </p:cNvPr>
          <p:cNvSpPr>
            <a:spLocks noGrp="1"/>
          </p:cNvSpPr>
          <p:nvPr>
            <p:ph type="title"/>
          </p:nvPr>
        </p:nvSpPr>
        <p:spPr>
          <a:xfrm>
            <a:off x="838200" y="365125"/>
            <a:ext cx="10515600" cy="878459"/>
          </a:xfrm>
        </p:spPr>
        <p:txBody>
          <a:bodyPr/>
          <a:lstStyle/>
          <a:p>
            <a:pPr algn="l" rtl="0"/>
            <a:r>
              <a:rPr lang="en-US" dirty="0"/>
              <a:t>C. Confusion Matrix Test(Th=0.5)</a:t>
            </a:r>
            <a:endParaRPr lang="he-IL" dirty="0"/>
          </a:p>
        </p:txBody>
      </p:sp>
      <p:pic>
        <p:nvPicPr>
          <p:cNvPr id="5" name="תמונה 4">
            <a:extLst>
              <a:ext uri="{FF2B5EF4-FFF2-40B4-BE49-F238E27FC236}">
                <a16:creationId xmlns:a16="http://schemas.microsoft.com/office/drawing/2014/main" id="{1AD0FB51-D10C-35E0-FC53-221B131B24AE}"/>
              </a:ext>
            </a:extLst>
          </p:cNvPr>
          <p:cNvPicPr>
            <a:picLocks noChangeAspect="1"/>
          </p:cNvPicPr>
          <p:nvPr/>
        </p:nvPicPr>
        <p:blipFill>
          <a:blip r:embed="rId2"/>
          <a:stretch>
            <a:fillRect/>
          </a:stretch>
        </p:blipFill>
        <p:spPr>
          <a:xfrm>
            <a:off x="1618488" y="1208431"/>
            <a:ext cx="6942806" cy="5393537"/>
          </a:xfrm>
          <a:prstGeom prst="rect">
            <a:avLst/>
          </a:prstGeom>
        </p:spPr>
      </p:pic>
      <p:sp>
        <p:nvSpPr>
          <p:cNvPr id="6" name="תיבת טקסט 5">
            <a:extLst>
              <a:ext uri="{FF2B5EF4-FFF2-40B4-BE49-F238E27FC236}">
                <a16:creationId xmlns:a16="http://schemas.microsoft.com/office/drawing/2014/main" id="{714B2704-F8E7-6551-18ED-ABFB2F413301}"/>
              </a:ext>
            </a:extLst>
          </p:cNvPr>
          <p:cNvSpPr txBox="1"/>
          <p:nvPr/>
        </p:nvSpPr>
        <p:spPr>
          <a:xfrm>
            <a:off x="8748626" y="4536141"/>
            <a:ext cx="2417841" cy="369332"/>
          </a:xfrm>
          <a:prstGeom prst="rect">
            <a:avLst/>
          </a:prstGeom>
          <a:noFill/>
        </p:spPr>
        <p:txBody>
          <a:bodyPr wrap="none" rtlCol="1">
            <a:spAutoFit/>
          </a:bodyPr>
          <a:lstStyle/>
          <a:p>
            <a:r>
              <a:rPr lang="en-US" dirty="0"/>
              <a:t>Very Low Recall Test Set</a:t>
            </a:r>
            <a:endParaRPr lang="he-IL" dirty="0"/>
          </a:p>
        </p:txBody>
      </p:sp>
      <p:cxnSp>
        <p:nvCxnSpPr>
          <p:cNvPr id="8" name="מחבר חץ ישר 7">
            <a:extLst>
              <a:ext uri="{FF2B5EF4-FFF2-40B4-BE49-F238E27FC236}">
                <a16:creationId xmlns:a16="http://schemas.microsoft.com/office/drawing/2014/main" id="{AB7C9672-2145-DA77-2988-C2F856864476}"/>
              </a:ext>
            </a:extLst>
          </p:cNvPr>
          <p:cNvCxnSpPr/>
          <p:nvPr/>
        </p:nvCxnSpPr>
        <p:spPr>
          <a:xfrm flipH="1">
            <a:off x="8014447" y="5307106"/>
            <a:ext cx="2169459" cy="34065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6399732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CAFDB903-4A3A-3A28-11B8-0F5C83C272EF}"/>
              </a:ext>
            </a:extLst>
          </p:cNvPr>
          <p:cNvSpPr>
            <a:spLocks noGrp="1"/>
          </p:cNvSpPr>
          <p:nvPr>
            <p:ph type="title"/>
          </p:nvPr>
        </p:nvSpPr>
        <p:spPr>
          <a:xfrm>
            <a:off x="368300" y="-11113"/>
            <a:ext cx="10515600" cy="1325563"/>
          </a:xfrm>
        </p:spPr>
        <p:txBody>
          <a:bodyPr/>
          <a:lstStyle/>
          <a:p>
            <a:pPr algn="l" rtl="0"/>
            <a:r>
              <a:rPr lang="en-US" dirty="0"/>
              <a:t>C. Validation Metrics</a:t>
            </a:r>
            <a:endParaRPr lang="he-IL" dirty="0"/>
          </a:p>
        </p:txBody>
      </p:sp>
      <p:sp>
        <p:nvSpPr>
          <p:cNvPr id="6" name="תיבת טקסט 5">
            <a:extLst>
              <a:ext uri="{FF2B5EF4-FFF2-40B4-BE49-F238E27FC236}">
                <a16:creationId xmlns:a16="http://schemas.microsoft.com/office/drawing/2014/main" id="{C9CC7E13-FAAB-D832-EEE0-AE1BD02E67B4}"/>
              </a:ext>
            </a:extLst>
          </p:cNvPr>
          <p:cNvSpPr txBox="1"/>
          <p:nvPr/>
        </p:nvSpPr>
        <p:spPr>
          <a:xfrm>
            <a:off x="259976" y="3872753"/>
            <a:ext cx="3039036" cy="1077218"/>
          </a:xfrm>
          <a:prstGeom prst="rect">
            <a:avLst/>
          </a:prstGeom>
          <a:noFill/>
        </p:spPr>
        <p:txBody>
          <a:bodyPr wrap="square" rtlCol="1">
            <a:spAutoFit/>
          </a:bodyPr>
          <a:lstStyle/>
          <a:p>
            <a:pPr algn="l" rtl="0"/>
            <a:r>
              <a:rPr lang="en-US" sz="1600" dirty="0"/>
              <a:t>Several trials and sometime seen recall</a:t>
            </a:r>
          </a:p>
          <a:p>
            <a:pPr algn="l" rtl="0"/>
            <a:r>
              <a:rPr lang="en-US" sz="1600" dirty="0"/>
              <a:t>Influence by threshold was minimal</a:t>
            </a:r>
            <a:endParaRPr lang="he-IL" sz="1600" dirty="0"/>
          </a:p>
        </p:txBody>
      </p:sp>
      <p:pic>
        <p:nvPicPr>
          <p:cNvPr id="8" name="תמונה 7">
            <a:extLst>
              <a:ext uri="{FF2B5EF4-FFF2-40B4-BE49-F238E27FC236}">
                <a16:creationId xmlns:a16="http://schemas.microsoft.com/office/drawing/2014/main" id="{7CF7C7CD-FA92-5C1C-F4CB-8060CE64F43D}"/>
              </a:ext>
            </a:extLst>
          </p:cNvPr>
          <p:cNvPicPr>
            <a:picLocks noChangeAspect="1"/>
          </p:cNvPicPr>
          <p:nvPr/>
        </p:nvPicPr>
        <p:blipFill>
          <a:blip r:embed="rId2"/>
          <a:stretch>
            <a:fillRect/>
          </a:stretch>
        </p:blipFill>
        <p:spPr>
          <a:xfrm>
            <a:off x="4152900" y="1100978"/>
            <a:ext cx="7162800" cy="5543550"/>
          </a:xfrm>
          <a:prstGeom prst="rect">
            <a:avLst/>
          </a:prstGeom>
        </p:spPr>
      </p:pic>
    </p:spTree>
    <p:extLst>
      <p:ext uri="{BB962C8B-B14F-4D97-AF65-F5344CB8AC3E}">
        <p14:creationId xmlns:p14="http://schemas.microsoft.com/office/powerpoint/2010/main" val="58338573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9C2EE5B3-251F-799A-7C61-873E54EC0087}"/>
              </a:ext>
            </a:extLst>
          </p:cNvPr>
          <p:cNvSpPr>
            <a:spLocks noGrp="1"/>
          </p:cNvSpPr>
          <p:nvPr>
            <p:ph type="title"/>
          </p:nvPr>
        </p:nvSpPr>
        <p:spPr/>
        <p:txBody>
          <a:bodyPr/>
          <a:lstStyle/>
          <a:p>
            <a:pPr algn="l" rtl="0"/>
            <a:r>
              <a:rPr lang="en-US" dirty="0"/>
              <a:t>C. Thresholds Optimizations Methods</a:t>
            </a:r>
            <a:endParaRPr lang="he-IL" dirty="0"/>
          </a:p>
        </p:txBody>
      </p:sp>
      <p:sp>
        <p:nvSpPr>
          <p:cNvPr id="3" name="מציין מיקום תוכן 2">
            <a:extLst>
              <a:ext uri="{FF2B5EF4-FFF2-40B4-BE49-F238E27FC236}">
                <a16:creationId xmlns:a16="http://schemas.microsoft.com/office/drawing/2014/main" id="{BCEEE248-4212-2486-65F2-CEFD03027316}"/>
              </a:ext>
            </a:extLst>
          </p:cNvPr>
          <p:cNvSpPr>
            <a:spLocks noGrp="1"/>
          </p:cNvSpPr>
          <p:nvPr>
            <p:ph idx="1"/>
          </p:nvPr>
        </p:nvSpPr>
        <p:sp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a:lstStyle/>
          <a:p>
            <a:pPr algn="l" rtl="0"/>
            <a:r>
              <a:rPr lang="en-US" dirty="0"/>
              <a:t>1)  Score   = alpha*Recall + (1-alpha)*Precision  </a:t>
            </a:r>
          </a:p>
          <a:p>
            <a:pPr marL="0" indent="0" algn="l" rtl="0">
              <a:buNone/>
            </a:pPr>
            <a:r>
              <a:rPr lang="en-US" dirty="0"/>
              <a:t>    where alpha&gt;0.5 </a:t>
            </a:r>
          </a:p>
          <a:p>
            <a:pPr algn="l" rtl="0"/>
            <a:r>
              <a:rPr lang="en-US" dirty="0"/>
              <a:t>2) Score =  </a:t>
            </a:r>
            <a:r>
              <a:rPr lang="en-US" dirty="0" err="1"/>
              <a:t>np.sqrt</a:t>
            </a:r>
            <a:r>
              <a:rPr lang="en-US" dirty="0"/>
              <a:t>(</a:t>
            </a:r>
            <a:r>
              <a:rPr lang="en-US" dirty="0" err="1"/>
              <a:t>tpr</a:t>
            </a:r>
            <a:r>
              <a:rPr lang="en-US" dirty="0"/>
              <a:t> * (1-fpr))  </a:t>
            </a:r>
          </a:p>
          <a:p>
            <a:pPr marL="0" indent="0" algn="l" rtl="0">
              <a:buNone/>
            </a:pPr>
            <a:r>
              <a:rPr lang="en-US" dirty="0"/>
              <a:t>  Geometric mean of true positive rate and false positive rate</a:t>
            </a:r>
          </a:p>
          <a:p>
            <a:pPr algn="l" rtl="0"/>
            <a:r>
              <a:rPr lang="en-US" dirty="0"/>
              <a:t>3)  Score= </a:t>
            </a:r>
            <a:r>
              <a:rPr lang="da-DK" dirty="0"/>
              <a:t> N*tpr – fpr</a:t>
            </a:r>
          </a:p>
          <a:p>
            <a:pPr marL="0" indent="0" algn="l" rtl="0">
              <a:buNone/>
            </a:pPr>
            <a:r>
              <a:rPr lang="da-DK" dirty="0"/>
              <a:t>     give more weight to true positive rate.</a:t>
            </a:r>
          </a:p>
          <a:p>
            <a:pPr algn="l" rtl="0"/>
            <a:r>
              <a:rPr lang="da-DK" dirty="0"/>
              <a:t>4) Select best threshold for highegst Recall and minimum Precision.</a:t>
            </a:r>
            <a:endParaRPr lang="he-IL" dirty="0"/>
          </a:p>
        </p:txBody>
      </p:sp>
    </p:spTree>
    <p:extLst>
      <p:ext uri="{BB962C8B-B14F-4D97-AF65-F5344CB8AC3E}">
        <p14:creationId xmlns:p14="http://schemas.microsoft.com/office/powerpoint/2010/main" val="246436871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837A208F-35BF-085A-6655-13F09729AED4}"/>
              </a:ext>
            </a:extLst>
          </p:cNvPr>
          <p:cNvSpPr>
            <a:spLocks noGrp="1"/>
          </p:cNvSpPr>
          <p:nvPr>
            <p:ph type="title"/>
          </p:nvPr>
        </p:nvSpPr>
        <p:spPr/>
        <p:txBody>
          <a:bodyPr/>
          <a:lstStyle/>
          <a:p>
            <a:pPr algn="l" rtl="0"/>
            <a:r>
              <a:rPr lang="en-US" dirty="0"/>
              <a:t>C</a:t>
            </a:r>
            <a:r>
              <a:rPr lang="en-GB" dirty="0"/>
              <a:t>. </a:t>
            </a:r>
            <a:r>
              <a:rPr lang="en-US" dirty="0"/>
              <a:t>After Threshold Optimization (Method 4) </a:t>
            </a:r>
            <a:endParaRPr lang="he-IL" dirty="0"/>
          </a:p>
        </p:txBody>
      </p:sp>
      <p:pic>
        <p:nvPicPr>
          <p:cNvPr id="5" name="תמונה 4">
            <a:extLst>
              <a:ext uri="{FF2B5EF4-FFF2-40B4-BE49-F238E27FC236}">
                <a16:creationId xmlns:a16="http://schemas.microsoft.com/office/drawing/2014/main" id="{4D205AFE-ADCE-C4D3-0D43-8481FEB36775}"/>
              </a:ext>
            </a:extLst>
          </p:cNvPr>
          <p:cNvPicPr>
            <a:picLocks noChangeAspect="1"/>
          </p:cNvPicPr>
          <p:nvPr/>
        </p:nvPicPr>
        <p:blipFill>
          <a:blip r:embed="rId2"/>
          <a:stretch>
            <a:fillRect/>
          </a:stretch>
        </p:blipFill>
        <p:spPr>
          <a:xfrm>
            <a:off x="2495396" y="1803868"/>
            <a:ext cx="6545935" cy="4785683"/>
          </a:xfrm>
          <a:prstGeom prst="rect">
            <a:avLst/>
          </a:prstGeom>
        </p:spPr>
      </p:pic>
    </p:spTree>
    <p:extLst>
      <p:ext uri="{BB962C8B-B14F-4D97-AF65-F5344CB8AC3E}">
        <p14:creationId xmlns:p14="http://schemas.microsoft.com/office/powerpoint/2010/main" val="86716930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F3BFF943-163E-1A1F-9C0E-BA5F0B6C17D9}"/>
              </a:ext>
            </a:extLst>
          </p:cNvPr>
          <p:cNvSpPr>
            <a:spLocks noGrp="1"/>
          </p:cNvSpPr>
          <p:nvPr>
            <p:ph type="title"/>
          </p:nvPr>
        </p:nvSpPr>
        <p:spPr/>
        <p:txBody>
          <a:bodyPr/>
          <a:lstStyle/>
          <a:p>
            <a:pPr algn="l" rtl="0"/>
            <a:r>
              <a:rPr lang="en-US" dirty="0"/>
              <a:t>Stop</a:t>
            </a:r>
            <a:endParaRPr lang="he-IL" dirty="0"/>
          </a:p>
        </p:txBody>
      </p:sp>
      <p:pic>
        <p:nvPicPr>
          <p:cNvPr id="5" name="תמונה 4" descr="תמונה שמכילה סמל, שלט עצור, עצירה&#10;&#10;התיאור נוצר באופן אוטומטי">
            <a:extLst>
              <a:ext uri="{FF2B5EF4-FFF2-40B4-BE49-F238E27FC236}">
                <a16:creationId xmlns:a16="http://schemas.microsoft.com/office/drawing/2014/main" id="{D330AB95-3B19-7D10-68A3-3D808C6B32CC}"/>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285304" y="1477441"/>
            <a:ext cx="1951559" cy="1951559"/>
          </a:xfrm>
          <a:prstGeom prst="rect">
            <a:avLst/>
          </a:prstGeom>
        </p:spPr>
      </p:pic>
      <p:sp>
        <p:nvSpPr>
          <p:cNvPr id="6" name="תיבת טקסט 5">
            <a:extLst>
              <a:ext uri="{FF2B5EF4-FFF2-40B4-BE49-F238E27FC236}">
                <a16:creationId xmlns:a16="http://schemas.microsoft.com/office/drawing/2014/main" id="{B76DECE1-0DB7-31D1-EE6E-AE2A4B1C41ED}"/>
              </a:ext>
            </a:extLst>
          </p:cNvPr>
          <p:cNvSpPr txBox="1"/>
          <p:nvPr/>
        </p:nvSpPr>
        <p:spPr>
          <a:xfrm>
            <a:off x="540239" y="3869676"/>
            <a:ext cx="3628109" cy="1200329"/>
          </a:xfrm>
          <a:prstGeom prst="rect">
            <a:avLst/>
          </a:prstGeom>
          <a:noFill/>
        </p:spPr>
        <p:txBody>
          <a:bodyPr wrap="none" rtlCol="1">
            <a:spAutoFit/>
          </a:bodyPr>
          <a:lstStyle/>
          <a:p>
            <a:pPr algn="l" rtl="0"/>
            <a:r>
              <a:rPr lang="en-US" dirty="0"/>
              <a:t>In order to compare all 3 models , </a:t>
            </a:r>
          </a:p>
          <a:p>
            <a:pPr algn="l" rtl="0"/>
            <a:r>
              <a:rPr lang="en-US" dirty="0"/>
              <a:t>I will load all 3 of them</a:t>
            </a:r>
          </a:p>
          <a:p>
            <a:pPr algn="l" rtl="0"/>
            <a:r>
              <a:rPr lang="en-US" dirty="0"/>
              <a:t>Compare performance us geometric </a:t>
            </a:r>
          </a:p>
          <a:p>
            <a:pPr algn="l" rtl="0"/>
            <a:r>
              <a:rPr lang="en-US" dirty="0"/>
              <a:t>mean of sensitivity and specificity</a:t>
            </a:r>
            <a:endParaRPr lang="he-IL" dirty="0"/>
          </a:p>
        </p:txBody>
      </p:sp>
      <p:sp>
        <p:nvSpPr>
          <p:cNvPr id="7" name="תיבת טקסט 6">
            <a:extLst>
              <a:ext uri="{FF2B5EF4-FFF2-40B4-BE49-F238E27FC236}">
                <a16:creationId xmlns:a16="http://schemas.microsoft.com/office/drawing/2014/main" id="{694E9A6C-35F9-2B0F-F8DD-9DC926882405}"/>
              </a:ext>
            </a:extLst>
          </p:cNvPr>
          <p:cNvSpPr txBox="1"/>
          <p:nvPr/>
        </p:nvSpPr>
        <p:spPr>
          <a:xfrm>
            <a:off x="439398" y="6308209"/>
            <a:ext cx="8285858" cy="646331"/>
          </a:xfrm>
          <a:prstGeom prst="rect">
            <a:avLst/>
          </a:prstGeom>
          <a:noFill/>
        </p:spPr>
        <p:txBody>
          <a:bodyPr wrap="none" rtlCol="1">
            <a:spAutoFit/>
          </a:bodyPr>
          <a:lstStyle/>
          <a:p>
            <a:r>
              <a:rPr lang="en-US" dirty="0">
                <a:hlinkClick r:id="rId4"/>
              </a:rPr>
              <a:t>https://machinelearningmastery.com/threshold-moving-for-imbalanced-classification/</a:t>
            </a:r>
            <a:endParaRPr lang="en-US" dirty="0"/>
          </a:p>
          <a:p>
            <a:endParaRPr lang="he-IL" dirty="0"/>
          </a:p>
        </p:txBody>
      </p:sp>
      <p:pic>
        <p:nvPicPr>
          <p:cNvPr id="9" name="תמונה 8">
            <a:extLst>
              <a:ext uri="{FF2B5EF4-FFF2-40B4-BE49-F238E27FC236}">
                <a16:creationId xmlns:a16="http://schemas.microsoft.com/office/drawing/2014/main" id="{010949A5-A192-16A3-5A15-963BBDF2E333}"/>
              </a:ext>
            </a:extLst>
          </p:cNvPr>
          <p:cNvPicPr>
            <a:picLocks noChangeAspect="1"/>
          </p:cNvPicPr>
          <p:nvPr/>
        </p:nvPicPr>
        <p:blipFill>
          <a:blip r:embed="rId5"/>
          <a:stretch>
            <a:fillRect/>
          </a:stretch>
        </p:blipFill>
        <p:spPr>
          <a:xfrm>
            <a:off x="4375541" y="186450"/>
            <a:ext cx="7439025" cy="5734050"/>
          </a:xfrm>
          <a:prstGeom prst="rect">
            <a:avLst/>
          </a:prstGeom>
        </p:spPr>
      </p:pic>
    </p:spTree>
    <p:extLst>
      <p:ext uri="{BB962C8B-B14F-4D97-AF65-F5344CB8AC3E}">
        <p14:creationId xmlns:p14="http://schemas.microsoft.com/office/powerpoint/2010/main" val="28598238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B6BB3970-6B89-6D5B-AD38-25432E0E3DBF}"/>
              </a:ext>
            </a:extLst>
          </p:cNvPr>
          <p:cNvSpPr>
            <a:spLocks noGrp="1"/>
          </p:cNvSpPr>
          <p:nvPr>
            <p:ph type="title"/>
          </p:nvPr>
        </p:nvSpPr>
        <p:spPr/>
        <p:txBody>
          <a:bodyPr/>
          <a:lstStyle/>
          <a:p>
            <a:pPr algn="l"/>
            <a:r>
              <a:rPr lang="en-US" dirty="0"/>
              <a:t>Geometric mean</a:t>
            </a:r>
            <a:endParaRPr lang="he-IL" dirty="0"/>
          </a:p>
        </p:txBody>
      </p:sp>
      <p:pic>
        <p:nvPicPr>
          <p:cNvPr id="5" name="תמונה 4">
            <a:extLst>
              <a:ext uri="{FF2B5EF4-FFF2-40B4-BE49-F238E27FC236}">
                <a16:creationId xmlns:a16="http://schemas.microsoft.com/office/drawing/2014/main" id="{58AD3E5D-197C-7AE0-740B-5B191137E573}"/>
              </a:ext>
            </a:extLst>
          </p:cNvPr>
          <p:cNvPicPr>
            <a:picLocks noChangeAspect="1"/>
          </p:cNvPicPr>
          <p:nvPr/>
        </p:nvPicPr>
        <p:blipFill>
          <a:blip r:embed="rId2"/>
          <a:stretch>
            <a:fillRect/>
          </a:stretch>
        </p:blipFill>
        <p:spPr>
          <a:xfrm>
            <a:off x="603436" y="1540249"/>
            <a:ext cx="5695950" cy="4476750"/>
          </a:xfrm>
          <a:prstGeom prst="rect">
            <a:avLst/>
          </a:prstGeom>
        </p:spPr>
      </p:pic>
      <p:sp>
        <p:nvSpPr>
          <p:cNvPr id="6" name="תיבת טקסט 5">
            <a:extLst>
              <a:ext uri="{FF2B5EF4-FFF2-40B4-BE49-F238E27FC236}">
                <a16:creationId xmlns:a16="http://schemas.microsoft.com/office/drawing/2014/main" id="{F522C377-4AB9-A6D9-8237-4EFAF70CCE70}"/>
              </a:ext>
            </a:extLst>
          </p:cNvPr>
          <p:cNvSpPr txBox="1"/>
          <p:nvPr/>
        </p:nvSpPr>
        <p:spPr>
          <a:xfrm>
            <a:off x="8089693" y="914400"/>
            <a:ext cx="184731" cy="369332"/>
          </a:xfrm>
          <a:prstGeom prst="rect">
            <a:avLst/>
          </a:prstGeom>
          <a:noFill/>
        </p:spPr>
        <p:txBody>
          <a:bodyPr wrap="none" rtlCol="1">
            <a:spAutoFit/>
          </a:bodyPr>
          <a:lstStyle/>
          <a:p>
            <a:endParaRPr lang="he-IL" dirty="0"/>
          </a:p>
        </p:txBody>
      </p:sp>
      <p:pic>
        <p:nvPicPr>
          <p:cNvPr id="8" name="תמונה 7">
            <a:extLst>
              <a:ext uri="{FF2B5EF4-FFF2-40B4-BE49-F238E27FC236}">
                <a16:creationId xmlns:a16="http://schemas.microsoft.com/office/drawing/2014/main" id="{0E40F6EC-7EE2-031B-DDF6-F8CB3954AC14}"/>
              </a:ext>
            </a:extLst>
          </p:cNvPr>
          <p:cNvPicPr>
            <a:picLocks noChangeAspect="1"/>
          </p:cNvPicPr>
          <p:nvPr/>
        </p:nvPicPr>
        <p:blipFill>
          <a:blip r:embed="rId3"/>
          <a:stretch>
            <a:fillRect/>
          </a:stretch>
        </p:blipFill>
        <p:spPr>
          <a:xfrm>
            <a:off x="1992406" y="6249987"/>
            <a:ext cx="7848600" cy="485775"/>
          </a:xfrm>
          <a:prstGeom prst="rect">
            <a:avLst/>
          </a:prstGeom>
        </p:spPr>
      </p:pic>
      <p:sp>
        <p:nvSpPr>
          <p:cNvPr id="9" name="תיבת טקסט 8">
            <a:extLst>
              <a:ext uri="{FF2B5EF4-FFF2-40B4-BE49-F238E27FC236}">
                <a16:creationId xmlns:a16="http://schemas.microsoft.com/office/drawing/2014/main" id="{098FB86F-F493-ED7E-07A6-A244CEF9915D}"/>
              </a:ext>
            </a:extLst>
          </p:cNvPr>
          <p:cNvSpPr txBox="1"/>
          <p:nvPr/>
        </p:nvSpPr>
        <p:spPr>
          <a:xfrm>
            <a:off x="6433598" y="5832333"/>
            <a:ext cx="4785990" cy="369332"/>
          </a:xfrm>
          <a:prstGeom prst="rect">
            <a:avLst/>
          </a:prstGeom>
          <a:noFill/>
        </p:spPr>
        <p:txBody>
          <a:bodyPr wrap="none" rtlCol="1">
            <a:spAutoFit/>
          </a:bodyPr>
          <a:lstStyle/>
          <a:p>
            <a:r>
              <a:rPr lang="en-US" dirty="0"/>
              <a:t>Best geometric means (model1,model2,model3)</a:t>
            </a:r>
            <a:endParaRPr lang="he-IL" dirty="0"/>
          </a:p>
        </p:txBody>
      </p:sp>
    </p:spTree>
    <p:extLst>
      <p:ext uri="{BB962C8B-B14F-4D97-AF65-F5344CB8AC3E}">
        <p14:creationId xmlns:p14="http://schemas.microsoft.com/office/powerpoint/2010/main" val="343330386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8E769AF-2A29-C06A-B8B7-93575D2DDBF2}"/>
              </a:ext>
            </a:extLst>
          </p:cNvPr>
          <p:cNvSpPr>
            <a:spLocks noGrp="1"/>
          </p:cNvSpPr>
          <p:nvPr>
            <p:ph type="title"/>
          </p:nvPr>
        </p:nvSpPr>
        <p:spPr/>
        <p:txBody>
          <a:bodyPr/>
          <a:lstStyle/>
          <a:p>
            <a:pPr algn="l" rtl="0"/>
            <a:r>
              <a:rPr lang="en-US" dirty="0"/>
              <a:t>Detailed Performance</a:t>
            </a:r>
            <a:endParaRPr lang="he-IL" dirty="0"/>
          </a:p>
        </p:txBody>
      </p:sp>
      <p:pic>
        <p:nvPicPr>
          <p:cNvPr id="5" name="תמונה 4">
            <a:extLst>
              <a:ext uri="{FF2B5EF4-FFF2-40B4-BE49-F238E27FC236}">
                <a16:creationId xmlns:a16="http://schemas.microsoft.com/office/drawing/2014/main" id="{29836050-BD4C-99F7-2B4A-8335BAA7C8E5}"/>
              </a:ext>
            </a:extLst>
          </p:cNvPr>
          <p:cNvPicPr>
            <a:picLocks noChangeAspect="1"/>
          </p:cNvPicPr>
          <p:nvPr/>
        </p:nvPicPr>
        <p:blipFill>
          <a:blip r:embed="rId2"/>
          <a:stretch>
            <a:fillRect/>
          </a:stretch>
        </p:blipFill>
        <p:spPr>
          <a:xfrm>
            <a:off x="169209" y="1671637"/>
            <a:ext cx="11184591" cy="3514725"/>
          </a:xfrm>
          <a:prstGeom prst="rect">
            <a:avLst/>
          </a:prstGeom>
        </p:spPr>
      </p:pic>
    </p:spTree>
    <p:extLst>
      <p:ext uri="{BB962C8B-B14F-4D97-AF65-F5344CB8AC3E}">
        <p14:creationId xmlns:p14="http://schemas.microsoft.com/office/powerpoint/2010/main" val="870689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8720DAAC-DFB2-4BE2-8BC5-56E4741D7A75}"/>
              </a:ext>
            </a:extLst>
          </p:cNvPr>
          <p:cNvSpPr>
            <a:spLocks noGrp="1"/>
          </p:cNvSpPr>
          <p:nvPr>
            <p:ph type="title"/>
          </p:nvPr>
        </p:nvSpPr>
        <p:spPr>
          <a:xfrm>
            <a:off x="530290" y="119774"/>
            <a:ext cx="10515600" cy="1325563"/>
          </a:xfrm>
        </p:spPr>
        <p:txBody>
          <a:bodyPr/>
          <a:lstStyle/>
          <a:p>
            <a:pPr algn="l"/>
            <a:r>
              <a:rPr lang="en-US" dirty="0"/>
              <a:t>A.    Small Network1</a:t>
            </a:r>
            <a:endParaRPr lang="he-IL" dirty="0"/>
          </a:p>
        </p:txBody>
      </p:sp>
      <p:pic>
        <p:nvPicPr>
          <p:cNvPr id="7" name="תמונה 6">
            <a:extLst>
              <a:ext uri="{FF2B5EF4-FFF2-40B4-BE49-F238E27FC236}">
                <a16:creationId xmlns:a16="http://schemas.microsoft.com/office/drawing/2014/main" id="{15C798F0-865D-BB58-9FD8-A61AEB21F8AA}"/>
              </a:ext>
            </a:extLst>
          </p:cNvPr>
          <p:cNvPicPr>
            <a:picLocks noChangeAspect="1"/>
          </p:cNvPicPr>
          <p:nvPr/>
        </p:nvPicPr>
        <p:blipFill>
          <a:blip r:embed="rId2"/>
          <a:stretch>
            <a:fillRect/>
          </a:stretch>
        </p:blipFill>
        <p:spPr>
          <a:xfrm>
            <a:off x="645196" y="1445337"/>
            <a:ext cx="11125200" cy="4333875"/>
          </a:xfrm>
          <a:prstGeom prst="rect">
            <a:avLst/>
          </a:prstGeom>
        </p:spPr>
      </p:pic>
      <p:pic>
        <p:nvPicPr>
          <p:cNvPr id="9" name="תמונה 8" descr="רובוט עם פנים">
            <a:extLst>
              <a:ext uri="{FF2B5EF4-FFF2-40B4-BE49-F238E27FC236}">
                <a16:creationId xmlns:a16="http://schemas.microsoft.com/office/drawing/2014/main" id="{697FFE03-9E27-2BA7-137C-2AD1068249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00657" y="164388"/>
            <a:ext cx="1306286" cy="914400"/>
          </a:xfrm>
          <a:prstGeom prst="rect">
            <a:avLst/>
          </a:prstGeom>
        </p:spPr>
      </p:pic>
      <p:pic>
        <p:nvPicPr>
          <p:cNvPr id="5" name="תמונה 4">
            <a:extLst>
              <a:ext uri="{FF2B5EF4-FFF2-40B4-BE49-F238E27FC236}">
                <a16:creationId xmlns:a16="http://schemas.microsoft.com/office/drawing/2014/main" id="{E457BB9D-A670-C45A-5BE9-213933A10E3D}"/>
              </a:ext>
            </a:extLst>
          </p:cNvPr>
          <p:cNvPicPr>
            <a:picLocks noChangeAspect="1"/>
          </p:cNvPicPr>
          <p:nvPr/>
        </p:nvPicPr>
        <p:blipFill>
          <a:blip r:embed="rId4"/>
          <a:stretch>
            <a:fillRect/>
          </a:stretch>
        </p:blipFill>
        <p:spPr>
          <a:xfrm>
            <a:off x="645196" y="6015037"/>
            <a:ext cx="11125200" cy="561975"/>
          </a:xfrm>
          <a:prstGeom prst="rect">
            <a:avLst/>
          </a:prstGeom>
        </p:spPr>
      </p:pic>
      <p:sp>
        <p:nvSpPr>
          <p:cNvPr id="6" name="תיבת טקסט 5">
            <a:extLst>
              <a:ext uri="{FF2B5EF4-FFF2-40B4-BE49-F238E27FC236}">
                <a16:creationId xmlns:a16="http://schemas.microsoft.com/office/drawing/2014/main" id="{C2E1F2A8-3D13-24B3-4310-F46497B8CA3E}"/>
              </a:ext>
            </a:extLst>
          </p:cNvPr>
          <p:cNvSpPr txBox="1"/>
          <p:nvPr/>
        </p:nvSpPr>
        <p:spPr>
          <a:xfrm>
            <a:off x="7081935" y="975637"/>
            <a:ext cx="3135668" cy="307777"/>
          </a:xfrm>
          <a:prstGeom prst="rect">
            <a:avLst/>
          </a:prstGeom>
          <a:noFill/>
        </p:spPr>
        <p:txBody>
          <a:bodyPr wrap="square" rtlCol="1">
            <a:spAutoFit/>
          </a:bodyPr>
          <a:lstStyle/>
          <a:p>
            <a:r>
              <a:rPr lang="en-US" sz="1400" dirty="0"/>
              <a:t>(</a:t>
            </a:r>
            <a:r>
              <a:rPr lang="en-US" sz="1400" dirty="0" err="1"/>
              <a:t>image_width,image_height</a:t>
            </a:r>
            <a:r>
              <a:rPr lang="en-US" sz="1400" dirty="0"/>
              <a:t>)  = (19,19)</a:t>
            </a:r>
            <a:endParaRPr lang="he-IL" sz="1400" dirty="0"/>
          </a:p>
        </p:txBody>
      </p:sp>
    </p:spTree>
    <p:extLst>
      <p:ext uri="{BB962C8B-B14F-4D97-AF65-F5344CB8AC3E}">
        <p14:creationId xmlns:p14="http://schemas.microsoft.com/office/powerpoint/2010/main" val="17606145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9F32C158-2871-CC64-870C-37863A026FFE}"/>
              </a:ext>
            </a:extLst>
          </p:cNvPr>
          <p:cNvSpPr>
            <a:spLocks noGrp="1"/>
          </p:cNvSpPr>
          <p:nvPr>
            <p:ph type="title"/>
          </p:nvPr>
        </p:nvSpPr>
        <p:spPr>
          <a:xfrm>
            <a:off x="838200" y="365125"/>
            <a:ext cx="10515600" cy="1105087"/>
          </a:xfr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a:lstStyle/>
          <a:p>
            <a:pPr algn="l" rtl="0"/>
            <a:r>
              <a:rPr lang="en-US" dirty="0"/>
              <a:t>Summery and Conclusion</a:t>
            </a:r>
            <a:endParaRPr lang="he-IL" dirty="0"/>
          </a:p>
        </p:txBody>
      </p:sp>
      <p:sp>
        <p:nvSpPr>
          <p:cNvPr id="3" name="מציין מיקום תוכן 2">
            <a:extLst>
              <a:ext uri="{FF2B5EF4-FFF2-40B4-BE49-F238E27FC236}">
                <a16:creationId xmlns:a16="http://schemas.microsoft.com/office/drawing/2014/main" id="{401D3323-C825-3B70-5F9F-6BD74E140431}"/>
              </a:ext>
            </a:extLst>
          </p:cNvPr>
          <p:cNvSpPr>
            <a:spLocks noGrp="1"/>
          </p:cNvSpPr>
          <p:nvPr>
            <p:ph idx="1"/>
          </p:nvPr>
        </p:nvSpPr>
        <p:spPr/>
        <p:txBody>
          <a:bodyPr>
            <a:normAutofit fontScale="92500" lnSpcReduction="10000"/>
          </a:bodyPr>
          <a:lstStyle/>
          <a:p>
            <a:pPr algn="l" rtl="0"/>
            <a:r>
              <a:rPr lang="en-US" dirty="0"/>
              <a:t>Designed 3 different networks  : </a:t>
            </a:r>
          </a:p>
          <a:p>
            <a:pPr marL="0" indent="0" algn="l" rtl="0">
              <a:buNone/>
            </a:pPr>
            <a:r>
              <a:rPr lang="en-US" dirty="0"/>
              <a:t>    A) Simple CNN , B) Simple CNN + </a:t>
            </a:r>
            <a:r>
              <a:rPr lang="en-US" dirty="0" err="1"/>
              <a:t>DropOut</a:t>
            </a:r>
            <a:r>
              <a:rPr lang="en-US" dirty="0"/>
              <a:t> +</a:t>
            </a:r>
          </a:p>
          <a:p>
            <a:pPr marL="0" indent="0" algn="l" rtl="0">
              <a:buNone/>
            </a:pPr>
            <a:r>
              <a:rPr lang="en-US" dirty="0"/>
              <a:t>    Normalization ,</a:t>
            </a:r>
          </a:p>
          <a:p>
            <a:pPr marL="0" indent="0" algn="l" rtl="0">
              <a:buNone/>
            </a:pPr>
            <a:r>
              <a:rPr lang="en-US" dirty="0"/>
              <a:t>    C) </a:t>
            </a:r>
            <a:r>
              <a:rPr lang="en-US" dirty="0" err="1"/>
              <a:t>MobileNet</a:t>
            </a:r>
            <a:r>
              <a:rPr lang="en-US" dirty="0"/>
              <a:t>.</a:t>
            </a:r>
          </a:p>
          <a:p>
            <a:pPr algn="l" rtl="0"/>
            <a:r>
              <a:rPr lang="en-US" dirty="0"/>
              <a:t>All 3 Networks had good performance on </a:t>
            </a:r>
          </a:p>
          <a:p>
            <a:pPr marL="0" indent="0" algn="l" rtl="0">
              <a:buNone/>
            </a:pPr>
            <a:r>
              <a:rPr lang="en-US" dirty="0"/>
              <a:t>    Train and validation.</a:t>
            </a:r>
          </a:p>
          <a:p>
            <a:pPr algn="l" rtl="0"/>
            <a:r>
              <a:rPr lang="en-US" dirty="0"/>
              <a:t>Added Augmentation for training .</a:t>
            </a:r>
          </a:p>
          <a:p>
            <a:pPr algn="l" rtl="0"/>
            <a:r>
              <a:rPr lang="en-US" dirty="0"/>
              <a:t>Network A has the best performance (Sensitivity=0.784 ,Specificity=0.882)  this is in means of geometric mean. Our Precision will be low if we don’t care about false positives.</a:t>
            </a:r>
            <a:endParaRPr lang="he-IL" dirty="0"/>
          </a:p>
        </p:txBody>
      </p:sp>
    </p:spTree>
    <p:extLst>
      <p:ext uri="{BB962C8B-B14F-4D97-AF65-F5344CB8AC3E}">
        <p14:creationId xmlns:p14="http://schemas.microsoft.com/office/powerpoint/2010/main" val="188546883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AD28876D-D8E0-F461-F652-FE5C93E8396B}"/>
              </a:ext>
            </a:extLst>
          </p:cNvPr>
          <p:cNvSpPr>
            <a:spLocks noGrp="1"/>
          </p:cNvSpPr>
          <p:nvPr>
            <p:ph type="title"/>
          </p:nvPr>
        </p:nvSpPr>
        <p:spPr/>
        <p:txBody>
          <a:bodyPr/>
          <a:lstStyle/>
          <a:p>
            <a:pPr algn="l" rtl="0"/>
            <a:r>
              <a:rPr lang="en-US" dirty="0"/>
              <a:t>Further Steps</a:t>
            </a:r>
            <a:endParaRPr lang="he-IL" dirty="0"/>
          </a:p>
        </p:txBody>
      </p:sp>
      <p:sp>
        <p:nvSpPr>
          <p:cNvPr id="3" name="מציין מיקום תוכן 2">
            <a:extLst>
              <a:ext uri="{FF2B5EF4-FFF2-40B4-BE49-F238E27FC236}">
                <a16:creationId xmlns:a16="http://schemas.microsoft.com/office/drawing/2014/main" id="{F07C420C-4F22-8A44-3F06-A3077DAD0482}"/>
              </a:ext>
            </a:extLst>
          </p:cNvPr>
          <p:cNvSpPr>
            <a:spLocks noGrp="1"/>
          </p:cNvSpPr>
          <p:nvPr>
            <p:ph idx="1"/>
          </p:nvPr>
        </p:nvSpPr>
        <p:spPr/>
        <p:txBody>
          <a:bodyPr/>
          <a:lstStyle/>
          <a:p>
            <a:pPr algn="l" rtl="0"/>
            <a:r>
              <a:rPr lang="en-US" dirty="0"/>
              <a:t>We can collect more data, include face side data.</a:t>
            </a:r>
          </a:p>
          <a:p>
            <a:pPr algn="l" rtl="0"/>
            <a:r>
              <a:rPr lang="en-US" dirty="0"/>
              <a:t>Remove bad samples(some faces in folder non face </a:t>
            </a:r>
            <a:r>
              <a:rPr lang="en-US" dirty="0" err="1"/>
              <a:t>etc</a:t>
            </a:r>
            <a:r>
              <a:rPr lang="en-US" dirty="0"/>
              <a:t>) we can use outlier/Anomaly detection methods or just analyze misclassified samples.</a:t>
            </a:r>
          </a:p>
          <a:p>
            <a:pPr algn="l" rtl="0"/>
            <a:r>
              <a:rPr lang="en-US" dirty="0"/>
              <a:t>We can further examine changes of test data in the augmentation and try to change augmentation.</a:t>
            </a:r>
          </a:p>
          <a:p>
            <a:pPr algn="l" rtl="0"/>
            <a:r>
              <a:rPr lang="en-US" dirty="0"/>
              <a:t>We can try hyperparameter search : batch size, regularization, learning rate (include scheduler)</a:t>
            </a:r>
          </a:p>
          <a:p>
            <a:pPr algn="l" rtl="0"/>
            <a:r>
              <a:rPr lang="en-US" dirty="0"/>
              <a:t>Try other methods: hugging face transformers , inception .</a:t>
            </a:r>
            <a:endParaRPr lang="he-IL" dirty="0"/>
          </a:p>
        </p:txBody>
      </p:sp>
    </p:spTree>
    <p:extLst>
      <p:ext uri="{BB962C8B-B14F-4D97-AF65-F5344CB8AC3E}">
        <p14:creationId xmlns:p14="http://schemas.microsoft.com/office/powerpoint/2010/main" val="304319178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334C41F-C6DB-445B-C755-80EBEB6F5D31}"/>
              </a:ext>
            </a:extLst>
          </p:cNvPr>
          <p:cNvSpPr>
            <a:spLocks noGrp="1"/>
          </p:cNvSpPr>
          <p:nvPr>
            <p:ph type="title"/>
          </p:nvPr>
        </p:nvSpPr>
        <p:spPr/>
        <p:txBody>
          <a:bodyPr/>
          <a:lstStyle/>
          <a:p>
            <a:pPr algn="l" rtl="0"/>
            <a:r>
              <a:rPr lang="en-US" dirty="0"/>
              <a:t>Code And Database Description</a:t>
            </a:r>
            <a:endParaRPr lang="he-IL" dirty="0"/>
          </a:p>
        </p:txBody>
      </p:sp>
      <p:sp>
        <p:nvSpPr>
          <p:cNvPr id="3" name="מציין מיקום תוכן 2">
            <a:extLst>
              <a:ext uri="{FF2B5EF4-FFF2-40B4-BE49-F238E27FC236}">
                <a16:creationId xmlns:a16="http://schemas.microsoft.com/office/drawing/2014/main" id="{9A6C6EDC-4709-2CD7-EB6A-059A4E84D504}"/>
              </a:ext>
            </a:extLst>
          </p:cNvPr>
          <p:cNvSpPr>
            <a:spLocks noGrp="1"/>
          </p:cNvSpPr>
          <p:nvPr>
            <p:ph idx="1"/>
          </p:nvPr>
        </p:nvSpPr>
        <p:spPr/>
        <p:txBody>
          <a:bodyPr/>
          <a:lstStyle/>
          <a:p>
            <a:pPr algn="l" rtl="0"/>
            <a:r>
              <a:rPr lang="en-US" sz="2000" dirty="0"/>
              <a:t>All code in </a:t>
            </a:r>
            <a:r>
              <a:rPr lang="en-US" sz="2000" dirty="0">
                <a:hlinkClick r:id="rId2"/>
              </a:rPr>
              <a:t>https://github.com/michaelscheinfeild/FacesSmall/</a:t>
            </a:r>
            <a:endParaRPr lang="en-US" sz="2000" dirty="0"/>
          </a:p>
          <a:p>
            <a:pPr algn="l" rtl="0"/>
            <a:r>
              <a:rPr lang="en-US" sz="2000" dirty="0"/>
              <a:t>changeFormat.py change </a:t>
            </a:r>
            <a:r>
              <a:rPr lang="en-US" sz="2000" dirty="0" err="1"/>
              <a:t>pgm</a:t>
            </a:r>
            <a:r>
              <a:rPr lang="en-US" sz="2000" dirty="0"/>
              <a:t> to </a:t>
            </a:r>
            <a:r>
              <a:rPr lang="en-US" sz="2000" dirty="0" err="1"/>
              <a:t>png</a:t>
            </a:r>
            <a:r>
              <a:rPr lang="en-US" sz="2000" dirty="0"/>
              <a:t>.</a:t>
            </a:r>
          </a:p>
          <a:p>
            <a:pPr algn="l" rtl="0"/>
            <a:r>
              <a:rPr lang="en-US" sz="2000" dirty="0" err="1"/>
              <a:t>checkpgmma.ipynb</a:t>
            </a:r>
            <a:r>
              <a:rPr lang="en-US" sz="2000" dirty="0"/>
              <a:t> experiments with data</a:t>
            </a:r>
          </a:p>
          <a:p>
            <a:pPr algn="l" rtl="0"/>
            <a:r>
              <a:rPr lang="en-US" sz="2000" dirty="0"/>
              <a:t>TrainNetwork.py  train simple network</a:t>
            </a:r>
          </a:p>
          <a:p>
            <a:pPr algn="l" rtl="0"/>
            <a:r>
              <a:rPr lang="en-US" sz="2000" dirty="0"/>
              <a:t>TrainNetworkAdv.py train </a:t>
            </a:r>
            <a:r>
              <a:rPr lang="en-US" sz="2000" dirty="0" err="1"/>
              <a:t>widh</a:t>
            </a:r>
            <a:r>
              <a:rPr lang="en-US" sz="2000" dirty="0"/>
              <a:t> </a:t>
            </a:r>
            <a:r>
              <a:rPr lang="en-US" sz="2000" dirty="0" err="1"/>
              <a:t>dropout+regularization</a:t>
            </a:r>
            <a:endParaRPr lang="en-US" sz="2000" dirty="0"/>
          </a:p>
          <a:p>
            <a:pPr algn="l" rtl="0"/>
            <a:r>
              <a:rPr lang="en-US" sz="2000" dirty="0"/>
              <a:t>TrainTransfer.py  train with </a:t>
            </a:r>
            <a:r>
              <a:rPr lang="en-US" sz="2000" dirty="0" err="1"/>
              <a:t>mobilenet</a:t>
            </a:r>
            <a:endParaRPr lang="en-US" sz="2000" dirty="0"/>
          </a:p>
          <a:p>
            <a:pPr algn="l" rtl="0"/>
            <a:r>
              <a:rPr lang="en-US" sz="2000" dirty="0"/>
              <a:t>CheckPerformance.py  check performance on network A/B</a:t>
            </a:r>
          </a:p>
          <a:p>
            <a:pPr algn="l" rtl="0"/>
            <a:r>
              <a:rPr lang="en-US" sz="2000" dirty="0"/>
              <a:t>CheckPerformanceMobile.py on </a:t>
            </a:r>
            <a:r>
              <a:rPr lang="en-US" sz="2000" dirty="0" err="1"/>
              <a:t>mobileNet</a:t>
            </a:r>
            <a:endParaRPr lang="en-US" sz="2000" dirty="0"/>
          </a:p>
          <a:p>
            <a:pPr algn="l" rtl="0"/>
            <a:r>
              <a:rPr lang="en-US" sz="1800" dirty="0"/>
              <a:t>CompareAll.py compare 3 networks</a:t>
            </a:r>
          </a:p>
        </p:txBody>
      </p:sp>
    </p:spTree>
    <p:extLst>
      <p:ext uri="{BB962C8B-B14F-4D97-AF65-F5344CB8AC3E}">
        <p14:creationId xmlns:p14="http://schemas.microsoft.com/office/powerpoint/2010/main" val="39180895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A63DBD64-0953-110C-B824-741D02193A11}"/>
              </a:ext>
            </a:extLst>
          </p:cNvPr>
          <p:cNvSpPr>
            <a:spLocks noGrp="1"/>
          </p:cNvSpPr>
          <p:nvPr>
            <p:ph type="title"/>
          </p:nvPr>
        </p:nvSpPr>
        <p:spPr/>
        <p:txBody>
          <a:bodyPr/>
          <a:lstStyle/>
          <a:p>
            <a:pPr algn="l"/>
            <a:r>
              <a:rPr lang="en-US" dirty="0"/>
              <a:t>A. model Description</a:t>
            </a:r>
            <a:endParaRPr lang="he-IL" dirty="0"/>
          </a:p>
        </p:txBody>
      </p:sp>
      <p:sp>
        <p:nvSpPr>
          <p:cNvPr id="5" name="תיבת טקסט 4">
            <a:extLst>
              <a:ext uri="{FF2B5EF4-FFF2-40B4-BE49-F238E27FC236}">
                <a16:creationId xmlns:a16="http://schemas.microsoft.com/office/drawing/2014/main" id="{810D6DE3-FA7E-D0AE-F4EA-39CE1DED71E7}"/>
              </a:ext>
            </a:extLst>
          </p:cNvPr>
          <p:cNvSpPr txBox="1"/>
          <p:nvPr/>
        </p:nvSpPr>
        <p:spPr>
          <a:xfrm>
            <a:off x="1224792" y="1501630"/>
            <a:ext cx="9261445" cy="5262979"/>
          </a:xfrm>
          <a:prstGeom prst="rect">
            <a:avLst/>
          </a:prstGeom>
          <a:noFill/>
        </p:spPr>
        <p:txBody>
          <a:bodyPr wrap="square">
            <a:spAutoFit/>
          </a:bodyPr>
          <a:lstStyle/>
          <a:p>
            <a:pPr algn="l" rtl="0"/>
            <a:r>
              <a:rPr lang="en-US" sz="2400" dirty="0"/>
              <a:t>This simple model consists of two convolutional layers with 32 and 64 filters, followed by max-pooling for down sampling. </a:t>
            </a:r>
          </a:p>
          <a:p>
            <a:pPr algn="l" rtl="0"/>
            <a:endParaRPr lang="en-US" sz="2400" dirty="0"/>
          </a:p>
          <a:p>
            <a:pPr algn="l" rtl="0"/>
            <a:r>
              <a:rPr lang="en-US" sz="2400" dirty="0"/>
              <a:t>It then uses dense layers for classification, including a hidden layer with 128 neurons and a sigmoid activation function in the output layer for binary classification. </a:t>
            </a:r>
          </a:p>
          <a:p>
            <a:pPr algn="l" rtl="0"/>
            <a:endParaRPr lang="en-US" sz="2400" dirty="0"/>
          </a:p>
          <a:p>
            <a:pPr algn="l" rtl="0"/>
            <a:r>
              <a:rPr lang="en-US" sz="2400" dirty="0"/>
              <a:t>The model is suitable for basic image classification tasks and can be further customized</a:t>
            </a:r>
          </a:p>
          <a:p>
            <a:pPr algn="l" rtl="0"/>
            <a:r>
              <a:rPr lang="en-US" sz="2400" dirty="0"/>
              <a:t> by adding more layers based on specific requirements.</a:t>
            </a:r>
          </a:p>
          <a:p>
            <a:pPr algn="l" rtl="0"/>
            <a:endParaRPr lang="en-US" sz="2400" dirty="0"/>
          </a:p>
          <a:p>
            <a:pPr algn="l" rtl="0"/>
            <a:r>
              <a:rPr lang="en-US" sz="2400" dirty="0"/>
              <a:t>Model  compiles the with the Adam optimizer, binary cross-entropy loss function for binary classification, and accuracy as the evaluation metric to train and evaluate the model.</a:t>
            </a:r>
            <a:endParaRPr lang="he-IL" sz="2400" dirty="0"/>
          </a:p>
        </p:txBody>
      </p:sp>
    </p:spTree>
    <p:extLst>
      <p:ext uri="{BB962C8B-B14F-4D97-AF65-F5344CB8AC3E}">
        <p14:creationId xmlns:p14="http://schemas.microsoft.com/office/powerpoint/2010/main" val="38091038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DB463446-12D5-D1E2-3F88-8F45E03B797A}"/>
              </a:ext>
            </a:extLst>
          </p:cNvPr>
          <p:cNvSpPr>
            <a:spLocks noGrp="1"/>
          </p:cNvSpPr>
          <p:nvPr>
            <p:ph type="title"/>
          </p:nvPr>
        </p:nvSpPr>
        <p:spPr>
          <a:xfrm>
            <a:off x="762000" y="66675"/>
            <a:ext cx="10515600" cy="1068388"/>
          </a:xfrm>
        </p:spPr>
        <p:txBody>
          <a:bodyPr/>
          <a:lstStyle/>
          <a:p>
            <a:pPr algn="l" rtl="0"/>
            <a:r>
              <a:rPr lang="en-US" dirty="0"/>
              <a:t>A. Model Train Data Generator</a:t>
            </a:r>
            <a:endParaRPr lang="he-IL" dirty="0"/>
          </a:p>
        </p:txBody>
      </p:sp>
      <p:pic>
        <p:nvPicPr>
          <p:cNvPr id="5" name="תמונה 4">
            <a:extLst>
              <a:ext uri="{FF2B5EF4-FFF2-40B4-BE49-F238E27FC236}">
                <a16:creationId xmlns:a16="http://schemas.microsoft.com/office/drawing/2014/main" id="{4C82B9A5-8B37-2007-B0B2-87D98CE8A19D}"/>
              </a:ext>
            </a:extLst>
          </p:cNvPr>
          <p:cNvPicPr>
            <a:picLocks noChangeAspect="1"/>
          </p:cNvPicPr>
          <p:nvPr/>
        </p:nvPicPr>
        <p:blipFill>
          <a:blip r:embed="rId2"/>
          <a:stretch>
            <a:fillRect/>
          </a:stretch>
        </p:blipFill>
        <p:spPr>
          <a:xfrm>
            <a:off x="838200" y="828675"/>
            <a:ext cx="7924800" cy="3028950"/>
          </a:xfrm>
          <a:prstGeom prst="rect">
            <a:avLst/>
          </a:prstGeom>
        </p:spPr>
      </p:pic>
      <p:pic>
        <p:nvPicPr>
          <p:cNvPr id="7" name="תמונה 6">
            <a:extLst>
              <a:ext uri="{FF2B5EF4-FFF2-40B4-BE49-F238E27FC236}">
                <a16:creationId xmlns:a16="http://schemas.microsoft.com/office/drawing/2014/main" id="{590D00E3-EA69-A324-48FA-4C5EC8EC3AC7}"/>
              </a:ext>
            </a:extLst>
          </p:cNvPr>
          <p:cNvPicPr>
            <a:picLocks noChangeAspect="1"/>
          </p:cNvPicPr>
          <p:nvPr/>
        </p:nvPicPr>
        <p:blipFill>
          <a:blip r:embed="rId3"/>
          <a:stretch>
            <a:fillRect/>
          </a:stretch>
        </p:blipFill>
        <p:spPr>
          <a:xfrm>
            <a:off x="838200" y="3790950"/>
            <a:ext cx="9982200" cy="3000375"/>
          </a:xfrm>
          <a:prstGeom prst="rect">
            <a:avLst/>
          </a:prstGeom>
        </p:spPr>
      </p:pic>
      <p:pic>
        <p:nvPicPr>
          <p:cNvPr id="9" name="תמונה 8" descr="תמונה שמכילה שמיים, דשא, בחוץ, אדם&#10;&#10;התיאור נוצר באופן אוטומטי">
            <a:extLst>
              <a:ext uri="{FF2B5EF4-FFF2-40B4-BE49-F238E27FC236}">
                <a16:creationId xmlns:a16="http://schemas.microsoft.com/office/drawing/2014/main" id="{F52A8F68-B253-ACB5-8989-22A9134B6F17}"/>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9191625" y="1311275"/>
            <a:ext cx="2219325" cy="1479550"/>
          </a:xfrm>
          <a:prstGeom prst="rect">
            <a:avLst/>
          </a:prstGeom>
        </p:spPr>
      </p:pic>
      <p:sp>
        <p:nvSpPr>
          <p:cNvPr id="10" name="תיבת טקסט 9">
            <a:extLst>
              <a:ext uri="{FF2B5EF4-FFF2-40B4-BE49-F238E27FC236}">
                <a16:creationId xmlns:a16="http://schemas.microsoft.com/office/drawing/2014/main" id="{A94EE281-F86D-B3B7-18F7-3AE55C650E18}"/>
              </a:ext>
            </a:extLst>
          </p:cNvPr>
          <p:cNvSpPr txBox="1"/>
          <p:nvPr/>
        </p:nvSpPr>
        <p:spPr>
          <a:xfrm>
            <a:off x="9120019" y="3001322"/>
            <a:ext cx="1517852" cy="369332"/>
          </a:xfrm>
          <a:prstGeom prst="rect">
            <a:avLst/>
          </a:prstGeom>
          <a:noFill/>
        </p:spPr>
        <p:txBody>
          <a:bodyPr wrap="none" rtlCol="1">
            <a:spAutoFit/>
          </a:bodyPr>
          <a:lstStyle/>
          <a:p>
            <a:r>
              <a:rPr lang="en-US" dirty="0" err="1"/>
              <a:t>batch_size</a:t>
            </a:r>
            <a:r>
              <a:rPr lang="en-US" dirty="0"/>
              <a:t>=64</a:t>
            </a:r>
            <a:endParaRPr lang="he-IL" dirty="0"/>
          </a:p>
        </p:txBody>
      </p:sp>
      <p:sp>
        <p:nvSpPr>
          <p:cNvPr id="12" name="תיבת טקסט 11">
            <a:extLst>
              <a:ext uri="{FF2B5EF4-FFF2-40B4-BE49-F238E27FC236}">
                <a16:creationId xmlns:a16="http://schemas.microsoft.com/office/drawing/2014/main" id="{462D4504-ABC5-5F53-FEA6-ADC3011BAC06}"/>
              </a:ext>
            </a:extLst>
          </p:cNvPr>
          <p:cNvSpPr txBox="1"/>
          <p:nvPr/>
        </p:nvSpPr>
        <p:spPr>
          <a:xfrm>
            <a:off x="8957388" y="3370654"/>
            <a:ext cx="3135668" cy="307777"/>
          </a:xfrm>
          <a:prstGeom prst="rect">
            <a:avLst/>
          </a:prstGeom>
          <a:noFill/>
        </p:spPr>
        <p:txBody>
          <a:bodyPr wrap="square" rtlCol="1">
            <a:spAutoFit/>
          </a:bodyPr>
          <a:lstStyle/>
          <a:p>
            <a:r>
              <a:rPr lang="en-US" sz="1400" dirty="0"/>
              <a:t>(</a:t>
            </a:r>
            <a:r>
              <a:rPr lang="en-US" sz="1400" dirty="0" err="1"/>
              <a:t>image_width,image_height</a:t>
            </a:r>
            <a:r>
              <a:rPr lang="en-US" sz="1400" dirty="0"/>
              <a:t>)  = (19,19)</a:t>
            </a:r>
            <a:endParaRPr lang="he-IL" sz="1400" dirty="0"/>
          </a:p>
        </p:txBody>
      </p:sp>
    </p:spTree>
    <p:extLst>
      <p:ext uri="{BB962C8B-B14F-4D97-AF65-F5344CB8AC3E}">
        <p14:creationId xmlns:p14="http://schemas.microsoft.com/office/powerpoint/2010/main" val="40919979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9A0A0E3-00BC-E38C-3E40-801C43920726}"/>
              </a:ext>
            </a:extLst>
          </p:cNvPr>
          <p:cNvSpPr>
            <a:spLocks noGrp="1"/>
          </p:cNvSpPr>
          <p:nvPr>
            <p:ph type="title"/>
          </p:nvPr>
        </p:nvSpPr>
        <p:spPr/>
        <p:txBody>
          <a:bodyPr/>
          <a:lstStyle/>
          <a:p>
            <a:pPr algn="l"/>
            <a:r>
              <a:rPr lang="en-US" dirty="0"/>
              <a:t>A. Model Train Data Generator</a:t>
            </a:r>
            <a:endParaRPr lang="he-IL" dirty="0"/>
          </a:p>
        </p:txBody>
      </p:sp>
      <p:sp>
        <p:nvSpPr>
          <p:cNvPr id="4" name="Rectangle 1">
            <a:extLst>
              <a:ext uri="{FF2B5EF4-FFF2-40B4-BE49-F238E27FC236}">
                <a16:creationId xmlns:a16="http://schemas.microsoft.com/office/drawing/2014/main" id="{40F6B91B-FB66-1502-D83F-E351CA52CB55}"/>
              </a:ext>
            </a:extLst>
          </p:cNvPr>
          <p:cNvSpPr>
            <a:spLocks noGrp="1" noChangeArrowheads="1"/>
          </p:cNvSpPr>
          <p:nvPr>
            <p:ph idx="1"/>
          </p:nvPr>
        </p:nvSpPr>
        <p:spPr bwMode="auto">
          <a:xfrm>
            <a:off x="838200" y="2570136"/>
            <a:ext cx="10520829" cy="2862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algn="l" rtl="0" eaLnBrk="0" fontAlgn="base" hangingPunct="0">
              <a:lnSpc>
                <a:spcPct val="100000"/>
              </a:lnSpc>
              <a:spcBef>
                <a:spcPct val="0"/>
              </a:spcBef>
              <a:spcAft>
                <a:spcPct val="0"/>
              </a:spcAft>
            </a:pPr>
            <a:r>
              <a:rPr kumimoji="0" lang="he-IL" altLang="he-IL" sz="1800" b="0" i="0" u="none" strike="noStrike" cap="none" normalizeH="0" baseline="0" dirty="0" err="1">
                <a:ln>
                  <a:noFill/>
                </a:ln>
                <a:solidFill>
                  <a:schemeClr val="tx1"/>
                </a:solidFill>
                <a:effectLst/>
                <a:latin typeface="Arial" panose="020B0604020202020204" pitchFamily="34" charset="0"/>
              </a:rPr>
              <a:t>This</a:t>
            </a:r>
            <a:r>
              <a:rPr kumimoji="0" lang="he-IL" altLang="he-IL" sz="1800" b="0" i="0" u="none" strike="noStrike" cap="none" normalizeH="0" baseline="0" dirty="0">
                <a:ln>
                  <a:noFill/>
                </a:ln>
                <a:solidFill>
                  <a:schemeClr val="tx1"/>
                </a:solidFill>
                <a:effectLst/>
                <a:latin typeface="Arial" panose="020B0604020202020204" pitchFamily="34" charset="0"/>
              </a:rPr>
              <a:t> </a:t>
            </a:r>
            <a:r>
              <a:rPr kumimoji="0" lang="he-IL" altLang="he-IL" sz="1800" b="0" i="0" u="none" strike="noStrike" cap="none" normalizeH="0" baseline="0" dirty="0" err="1">
                <a:ln>
                  <a:noFill/>
                </a:ln>
                <a:solidFill>
                  <a:schemeClr val="tx1"/>
                </a:solidFill>
                <a:effectLst/>
                <a:latin typeface="Arial" panose="020B0604020202020204" pitchFamily="34" charset="0"/>
              </a:rPr>
              <a:t>code</a:t>
            </a:r>
            <a:r>
              <a:rPr kumimoji="0" lang="he-IL" altLang="he-IL" sz="1800" b="0" i="0" u="none" strike="noStrike" cap="none" normalizeH="0" baseline="0" dirty="0">
                <a:ln>
                  <a:noFill/>
                </a:ln>
                <a:solidFill>
                  <a:schemeClr val="tx1"/>
                </a:solidFill>
                <a:effectLst/>
                <a:latin typeface="Arial" panose="020B0604020202020204" pitchFamily="34" charset="0"/>
              </a:rPr>
              <a:t> </a:t>
            </a:r>
            <a:r>
              <a:rPr kumimoji="0" lang="he-IL" altLang="he-IL" sz="1800" b="0" i="0" u="none" strike="noStrike" cap="none" normalizeH="0" baseline="0" dirty="0" err="1">
                <a:ln>
                  <a:noFill/>
                </a:ln>
                <a:solidFill>
                  <a:schemeClr val="tx1"/>
                </a:solidFill>
                <a:effectLst/>
                <a:latin typeface="Arial" panose="020B0604020202020204" pitchFamily="34" charset="0"/>
              </a:rPr>
              <a:t>prepares</a:t>
            </a:r>
            <a:r>
              <a:rPr kumimoji="0" lang="he-IL" altLang="he-IL" sz="1800" b="0" i="0" u="none" strike="noStrike" cap="none" normalizeH="0" baseline="0" dirty="0">
                <a:ln>
                  <a:noFill/>
                </a:ln>
                <a:solidFill>
                  <a:schemeClr val="tx1"/>
                </a:solidFill>
                <a:effectLst/>
                <a:latin typeface="Arial" panose="020B0604020202020204" pitchFamily="34" charset="0"/>
              </a:rPr>
              <a:t> </a:t>
            </a:r>
            <a:r>
              <a:rPr kumimoji="0" lang="he-IL" altLang="he-IL" sz="1800" b="0" i="0" u="none" strike="noStrike" cap="none" normalizeH="0" baseline="0" dirty="0" err="1">
                <a:ln>
                  <a:noFill/>
                </a:ln>
                <a:solidFill>
                  <a:schemeClr val="tx1"/>
                </a:solidFill>
                <a:effectLst/>
                <a:latin typeface="Arial" panose="020B0604020202020204" pitchFamily="34" charset="0"/>
              </a:rPr>
              <a:t>and</a:t>
            </a:r>
            <a:r>
              <a:rPr kumimoji="0" lang="he-IL" altLang="he-IL" sz="1800" b="0" i="0" u="none" strike="noStrike" cap="none" normalizeH="0" baseline="0" dirty="0">
                <a:ln>
                  <a:noFill/>
                </a:ln>
                <a:solidFill>
                  <a:schemeClr val="tx1"/>
                </a:solidFill>
                <a:effectLst/>
                <a:latin typeface="Arial" panose="020B0604020202020204" pitchFamily="34" charset="0"/>
              </a:rPr>
              <a:t> </a:t>
            </a:r>
            <a:r>
              <a:rPr kumimoji="0" lang="he-IL" altLang="he-IL" sz="1800" b="0" i="0" u="none" strike="noStrike" cap="none" normalizeH="0" baseline="0" dirty="0" err="1">
                <a:ln>
                  <a:noFill/>
                </a:ln>
                <a:solidFill>
                  <a:schemeClr val="tx1"/>
                </a:solidFill>
                <a:effectLst/>
                <a:latin typeface="Arial" panose="020B0604020202020204" pitchFamily="34" charset="0"/>
              </a:rPr>
              <a:t>augments</a:t>
            </a:r>
            <a:r>
              <a:rPr kumimoji="0" lang="he-IL" altLang="he-IL" sz="1800" b="0" i="0" u="none" strike="noStrike" cap="none" normalizeH="0" baseline="0" dirty="0">
                <a:ln>
                  <a:noFill/>
                </a:ln>
                <a:solidFill>
                  <a:schemeClr val="tx1"/>
                </a:solidFill>
                <a:effectLst/>
                <a:latin typeface="Arial" panose="020B0604020202020204" pitchFamily="34" charset="0"/>
              </a:rPr>
              <a:t> </a:t>
            </a:r>
            <a:r>
              <a:rPr kumimoji="0" lang="he-IL" altLang="he-IL" sz="1800" b="0" i="0" u="none" strike="noStrike" cap="none" normalizeH="0" baseline="0" dirty="0" err="1">
                <a:ln>
                  <a:noFill/>
                </a:ln>
                <a:solidFill>
                  <a:schemeClr val="tx1"/>
                </a:solidFill>
                <a:effectLst/>
                <a:latin typeface="Arial" panose="020B0604020202020204" pitchFamily="34" charset="0"/>
              </a:rPr>
              <a:t>image</a:t>
            </a:r>
            <a:r>
              <a:rPr kumimoji="0" lang="he-IL" altLang="he-IL" sz="1800" b="0" i="0" u="none" strike="noStrike" cap="none" normalizeH="0" baseline="0" dirty="0">
                <a:ln>
                  <a:noFill/>
                </a:ln>
                <a:solidFill>
                  <a:schemeClr val="tx1"/>
                </a:solidFill>
                <a:effectLst/>
                <a:latin typeface="Arial" panose="020B0604020202020204" pitchFamily="34" charset="0"/>
              </a:rPr>
              <a:t> </a:t>
            </a:r>
            <a:r>
              <a:rPr kumimoji="0" lang="he-IL" altLang="he-IL" sz="1800" b="0" i="0" u="none" strike="noStrike" cap="none" normalizeH="0" baseline="0" dirty="0" err="1">
                <a:ln>
                  <a:noFill/>
                </a:ln>
                <a:solidFill>
                  <a:schemeClr val="tx1"/>
                </a:solidFill>
                <a:effectLst/>
                <a:latin typeface="Arial" panose="020B0604020202020204" pitchFamily="34" charset="0"/>
              </a:rPr>
              <a:t>data</a:t>
            </a:r>
            <a:r>
              <a:rPr kumimoji="0" lang="he-IL" altLang="he-IL" sz="1800" b="0" i="0" u="none" strike="noStrike" cap="none" normalizeH="0" baseline="0" dirty="0">
                <a:ln>
                  <a:noFill/>
                </a:ln>
                <a:solidFill>
                  <a:schemeClr val="tx1"/>
                </a:solidFill>
                <a:effectLst/>
                <a:latin typeface="Arial" panose="020B0604020202020204" pitchFamily="34" charset="0"/>
              </a:rPr>
              <a:t> </a:t>
            </a:r>
            <a:r>
              <a:rPr kumimoji="0" lang="he-IL" altLang="he-IL" sz="1800" b="0" i="0" u="none" strike="noStrike" cap="none" normalizeH="0" baseline="0" dirty="0" err="1">
                <a:ln>
                  <a:noFill/>
                </a:ln>
                <a:solidFill>
                  <a:schemeClr val="tx1"/>
                </a:solidFill>
                <a:effectLst/>
                <a:latin typeface="Arial" panose="020B0604020202020204" pitchFamily="34" charset="0"/>
              </a:rPr>
              <a:t>for</a:t>
            </a:r>
            <a:r>
              <a:rPr kumimoji="0" lang="he-IL" altLang="he-IL" sz="1800" b="0" i="0" u="none" strike="noStrike" cap="none" normalizeH="0" baseline="0" dirty="0">
                <a:ln>
                  <a:noFill/>
                </a:ln>
                <a:solidFill>
                  <a:schemeClr val="tx1"/>
                </a:solidFill>
                <a:effectLst/>
                <a:latin typeface="Arial" panose="020B0604020202020204" pitchFamily="34" charset="0"/>
              </a:rPr>
              <a:t> a </a:t>
            </a:r>
            <a:r>
              <a:rPr kumimoji="0" lang="he-IL" altLang="he-IL" sz="1800" b="0" i="0" u="none" strike="noStrike" cap="none" normalizeH="0" baseline="0" dirty="0" err="1">
                <a:ln>
                  <a:noFill/>
                </a:ln>
                <a:solidFill>
                  <a:schemeClr val="tx1"/>
                </a:solidFill>
                <a:effectLst/>
                <a:latin typeface="Arial" panose="020B0604020202020204" pitchFamily="34" charset="0"/>
              </a:rPr>
              <a:t>binary</a:t>
            </a:r>
            <a:r>
              <a:rPr kumimoji="0" lang="he-IL" altLang="he-IL" sz="1800" b="0" i="0" u="none" strike="noStrike" cap="none" normalizeH="0" baseline="0" dirty="0">
                <a:ln>
                  <a:noFill/>
                </a:ln>
                <a:solidFill>
                  <a:schemeClr val="tx1"/>
                </a:solidFill>
                <a:effectLst/>
                <a:latin typeface="Arial" panose="020B0604020202020204" pitchFamily="34" charset="0"/>
              </a:rPr>
              <a:t> </a:t>
            </a:r>
            <a:r>
              <a:rPr kumimoji="0" lang="he-IL" altLang="he-IL" sz="1800" b="0" i="0" u="none" strike="noStrike" cap="none" normalizeH="0" baseline="0" dirty="0" err="1">
                <a:ln>
                  <a:noFill/>
                </a:ln>
                <a:solidFill>
                  <a:schemeClr val="tx1"/>
                </a:solidFill>
                <a:effectLst/>
                <a:latin typeface="Arial" panose="020B0604020202020204" pitchFamily="34" charset="0"/>
              </a:rPr>
              <a:t>classification</a:t>
            </a:r>
            <a:r>
              <a:rPr kumimoji="0" lang="he-IL" altLang="he-IL" sz="1800" b="0" i="0" u="none" strike="noStrike" cap="none" normalizeH="0" baseline="0" dirty="0">
                <a:ln>
                  <a:noFill/>
                </a:ln>
                <a:solidFill>
                  <a:schemeClr val="tx1"/>
                </a:solidFill>
                <a:effectLst/>
                <a:latin typeface="Arial" panose="020B0604020202020204" pitchFamily="34" charset="0"/>
              </a:rPr>
              <a:t> </a:t>
            </a:r>
            <a:r>
              <a:rPr kumimoji="0" lang="he-IL" altLang="he-IL" sz="1800" b="0" i="0" u="none" strike="noStrike" cap="none" normalizeH="0" baseline="0" dirty="0" err="1">
                <a:ln>
                  <a:noFill/>
                </a:ln>
                <a:solidFill>
                  <a:schemeClr val="tx1"/>
                </a:solidFill>
                <a:effectLst/>
                <a:latin typeface="Arial" panose="020B0604020202020204" pitchFamily="34" charset="0"/>
              </a:rPr>
              <a:t>task</a:t>
            </a:r>
            <a:r>
              <a:rPr kumimoji="0" lang="he-IL" altLang="he-IL" sz="1800" b="0" i="0" u="none" strike="noStrike" cap="none" normalizeH="0" baseline="0" dirty="0">
                <a:ln>
                  <a:noFill/>
                </a:ln>
                <a:solidFill>
                  <a:schemeClr val="tx1"/>
                </a:solidFill>
                <a:effectLst/>
                <a:latin typeface="Arial" panose="020B0604020202020204" pitchFamily="34" charset="0"/>
              </a:rPr>
              <a:t> </a:t>
            </a:r>
            <a:r>
              <a:rPr kumimoji="0" lang="he-IL" altLang="he-IL" sz="1800" b="0" i="0" u="none" strike="noStrike" cap="none" normalizeH="0" baseline="0" dirty="0" err="1">
                <a:ln>
                  <a:noFill/>
                </a:ln>
                <a:solidFill>
                  <a:schemeClr val="tx1"/>
                </a:solidFill>
                <a:effectLst/>
                <a:latin typeface="Arial" panose="020B0604020202020204" pitchFamily="34" charset="0"/>
              </a:rPr>
              <a:t>using</a:t>
            </a:r>
            <a:r>
              <a:rPr kumimoji="0" lang="he-IL" altLang="he-IL" sz="1800" b="0" i="0" u="none" strike="noStrike" cap="none" normalizeH="0" baseline="0" dirty="0">
                <a:ln>
                  <a:noFill/>
                </a:ln>
                <a:solidFill>
                  <a:schemeClr val="tx1"/>
                </a:solidFill>
                <a:effectLst/>
                <a:latin typeface="Arial" panose="020B0604020202020204" pitchFamily="34" charset="0"/>
              </a:rPr>
              <a:t> </a:t>
            </a:r>
            <a:r>
              <a:rPr kumimoji="0" lang="he-IL" altLang="he-IL" sz="1800" b="0" i="0" u="none" strike="noStrike" cap="none" normalizeH="0" baseline="0" dirty="0" err="1">
                <a:ln>
                  <a:noFill/>
                </a:ln>
                <a:solidFill>
                  <a:schemeClr val="tx1"/>
                </a:solidFill>
                <a:effectLst/>
                <a:latin typeface="Arial" panose="020B0604020202020204" pitchFamily="34" charset="0"/>
              </a:rPr>
              <a:t>the</a:t>
            </a:r>
            <a:r>
              <a:rPr kumimoji="0" lang="he-IL" altLang="he-IL" sz="1800" b="0" i="0" u="none" strike="noStrike" cap="none" normalizeH="0" baseline="0" dirty="0">
                <a:ln>
                  <a:noFill/>
                </a:ln>
                <a:solidFill>
                  <a:schemeClr val="tx1"/>
                </a:solidFill>
                <a:effectLst/>
                <a:latin typeface="Arial" panose="020B0604020202020204" pitchFamily="34" charset="0"/>
              </a:rPr>
              <a:t> </a:t>
            </a:r>
            <a:r>
              <a:rPr kumimoji="0" lang="he-IL" altLang="he-IL" sz="1800" b="0" i="0" u="none" strike="noStrike" cap="none" normalizeH="0" baseline="0" dirty="0" err="1">
                <a:ln>
                  <a:noFill/>
                </a:ln>
                <a:solidFill>
                  <a:schemeClr val="tx1"/>
                </a:solidFill>
                <a:effectLst/>
                <a:latin typeface="Arial" panose="020B0604020202020204" pitchFamily="34" charset="0"/>
              </a:rPr>
              <a:t>Keras</a:t>
            </a:r>
            <a:endParaRPr kumimoji="0" lang="he-IL" altLang="he-IL"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he-IL" altLang="he-IL" sz="1800" b="0" i="0" u="none" strike="noStrike" cap="none" normalizeH="0" baseline="0" dirty="0">
                <a:ln>
                  <a:noFill/>
                </a:ln>
                <a:solidFill>
                  <a:schemeClr val="tx1"/>
                </a:solidFill>
                <a:effectLst/>
                <a:latin typeface="Arial" panose="020B0604020202020204" pitchFamily="34" charset="0"/>
              </a:rPr>
              <a:t>   </a:t>
            </a:r>
            <a:r>
              <a:rPr lang="he-IL" altLang="he-IL" sz="1800" dirty="0" err="1">
                <a:latin typeface="Arial" panose="020B0604020202020204" pitchFamily="34" charset="0"/>
              </a:rPr>
              <a:t>ImageDataGenerator</a:t>
            </a:r>
            <a:r>
              <a:rPr lang="he-IL" altLang="he-IL" sz="1800" dirty="0">
                <a:latin typeface="Arial" panose="020B0604020202020204" pitchFamily="34" charset="0"/>
              </a:rPr>
              <a:t>.</a:t>
            </a:r>
            <a:endParaRPr lang="en-US" altLang="he-IL" sz="18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he-IL" altLang="he-IL" sz="1800" dirty="0">
              <a:latin typeface="Arial" panose="020B0604020202020204" pitchFamily="34" charset="0"/>
            </a:endParaRPr>
          </a:p>
          <a:p>
            <a:pPr algn="l" rtl="0" eaLnBrk="0" fontAlgn="base" hangingPunct="0">
              <a:lnSpc>
                <a:spcPct val="100000"/>
              </a:lnSpc>
              <a:spcBef>
                <a:spcPct val="0"/>
              </a:spcBef>
              <a:spcAft>
                <a:spcPct val="0"/>
              </a:spcAft>
            </a:pPr>
            <a:r>
              <a:rPr lang="he-IL" altLang="he-IL" sz="1800" dirty="0">
                <a:latin typeface="Arial" panose="020B0604020202020204" pitchFamily="34" charset="0"/>
              </a:rPr>
              <a:t> </a:t>
            </a:r>
            <a:r>
              <a:rPr lang="he-IL" altLang="he-IL" sz="1800" dirty="0" err="1">
                <a:latin typeface="Arial" panose="020B0604020202020204" pitchFamily="34" charset="0"/>
              </a:rPr>
              <a:t>The</a:t>
            </a:r>
            <a:r>
              <a:rPr lang="he-IL" altLang="he-IL" sz="1800" dirty="0">
                <a:latin typeface="Arial" panose="020B0604020202020204" pitchFamily="34" charset="0"/>
              </a:rPr>
              <a:t> </a:t>
            </a:r>
            <a:r>
              <a:rPr lang="he-IL" altLang="he-IL" sz="1800" dirty="0" err="1">
                <a:latin typeface="Arial" panose="020B0604020202020204" pitchFamily="34" charset="0"/>
              </a:rPr>
              <a:t>generator</a:t>
            </a:r>
            <a:r>
              <a:rPr lang="he-IL" altLang="he-IL" sz="1800" dirty="0">
                <a:latin typeface="Arial" panose="020B0604020202020204" pitchFamily="34" charset="0"/>
              </a:rPr>
              <a:t> </a:t>
            </a:r>
            <a:r>
              <a:rPr lang="he-IL" altLang="he-IL" sz="1800" dirty="0" err="1">
                <a:latin typeface="Arial" panose="020B0604020202020204" pitchFamily="34" charset="0"/>
              </a:rPr>
              <a:t>applies</a:t>
            </a:r>
            <a:r>
              <a:rPr lang="he-IL" altLang="he-IL" sz="1800" dirty="0">
                <a:latin typeface="Arial" panose="020B0604020202020204" pitchFamily="34" charset="0"/>
              </a:rPr>
              <a:t> </a:t>
            </a:r>
            <a:r>
              <a:rPr lang="he-IL" altLang="he-IL" sz="1800" dirty="0" err="1">
                <a:latin typeface="Arial" panose="020B0604020202020204" pitchFamily="34" charset="0"/>
              </a:rPr>
              <a:t>various</a:t>
            </a:r>
            <a:r>
              <a:rPr lang="he-IL" altLang="he-IL" sz="1800" dirty="0">
                <a:latin typeface="Arial" panose="020B0604020202020204" pitchFamily="34" charset="0"/>
              </a:rPr>
              <a:t> </a:t>
            </a:r>
            <a:r>
              <a:rPr lang="he-IL" altLang="he-IL" sz="1800" dirty="0" err="1">
                <a:latin typeface="Arial" panose="020B0604020202020204" pitchFamily="34" charset="0"/>
              </a:rPr>
              <a:t>transformations</a:t>
            </a:r>
            <a:r>
              <a:rPr lang="he-IL" altLang="he-IL" sz="1800" dirty="0">
                <a:latin typeface="Arial" panose="020B0604020202020204" pitchFamily="34" charset="0"/>
              </a:rPr>
              <a:t> </a:t>
            </a:r>
            <a:r>
              <a:rPr lang="he-IL" altLang="he-IL" sz="1800" dirty="0" err="1">
                <a:latin typeface="Arial" panose="020B0604020202020204" pitchFamily="34" charset="0"/>
              </a:rPr>
              <a:t>such</a:t>
            </a:r>
            <a:r>
              <a:rPr lang="he-IL" altLang="he-IL" sz="1800" dirty="0">
                <a:latin typeface="Arial" panose="020B0604020202020204" pitchFamily="34" charset="0"/>
              </a:rPr>
              <a:t> </a:t>
            </a:r>
            <a:r>
              <a:rPr lang="he-IL" altLang="he-IL" sz="1800" dirty="0" err="1">
                <a:latin typeface="Arial" panose="020B0604020202020204" pitchFamily="34" charset="0"/>
              </a:rPr>
              <a:t>as</a:t>
            </a:r>
            <a:r>
              <a:rPr lang="he-IL" altLang="he-IL" sz="1800" dirty="0">
                <a:latin typeface="Arial" panose="020B0604020202020204" pitchFamily="34" charset="0"/>
              </a:rPr>
              <a:t> </a:t>
            </a:r>
            <a:r>
              <a:rPr lang="he-IL" altLang="he-IL" sz="1800" dirty="0" err="1">
                <a:latin typeface="Arial" panose="020B0604020202020204" pitchFamily="34" charset="0"/>
              </a:rPr>
              <a:t>rotation</a:t>
            </a:r>
            <a:r>
              <a:rPr lang="he-IL" altLang="he-IL" sz="1800" dirty="0">
                <a:latin typeface="Arial" panose="020B0604020202020204" pitchFamily="34" charset="0"/>
              </a:rPr>
              <a:t>, </a:t>
            </a:r>
            <a:r>
              <a:rPr lang="he-IL" altLang="he-IL" sz="1800" dirty="0" err="1">
                <a:latin typeface="Arial" panose="020B0604020202020204" pitchFamily="34" charset="0"/>
              </a:rPr>
              <a:t>shift</a:t>
            </a:r>
            <a:r>
              <a:rPr lang="he-IL" altLang="he-IL" sz="1800" dirty="0">
                <a:latin typeface="Arial" panose="020B0604020202020204" pitchFamily="34" charset="0"/>
              </a:rPr>
              <a:t>, </a:t>
            </a:r>
            <a:r>
              <a:rPr lang="he-IL" altLang="he-IL" sz="1800" dirty="0" err="1">
                <a:latin typeface="Arial" panose="020B0604020202020204" pitchFamily="34" charset="0"/>
              </a:rPr>
              <a:t>shear</a:t>
            </a:r>
            <a:r>
              <a:rPr lang="he-IL" altLang="he-IL" sz="1800" dirty="0">
                <a:latin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he-IL" altLang="he-IL" sz="1800" dirty="0">
                <a:latin typeface="Arial" panose="020B0604020202020204" pitchFamily="34" charset="0"/>
              </a:rPr>
              <a:t>  </a:t>
            </a:r>
            <a:r>
              <a:rPr lang="he-IL" altLang="he-IL" sz="1800" dirty="0" err="1">
                <a:latin typeface="Arial" panose="020B0604020202020204" pitchFamily="34" charset="0"/>
              </a:rPr>
              <a:t>zoom</a:t>
            </a:r>
            <a:r>
              <a:rPr lang="he-IL" altLang="he-IL" sz="1800" dirty="0">
                <a:latin typeface="Arial" panose="020B0604020202020204" pitchFamily="34" charset="0"/>
              </a:rPr>
              <a:t>, </a:t>
            </a:r>
            <a:r>
              <a:rPr lang="he-IL" altLang="he-IL" sz="1800" dirty="0" err="1">
                <a:latin typeface="Arial" panose="020B0604020202020204" pitchFamily="34" charset="0"/>
              </a:rPr>
              <a:t>flip</a:t>
            </a:r>
            <a:r>
              <a:rPr lang="he-IL" altLang="he-IL" sz="1800" dirty="0">
                <a:latin typeface="Arial" panose="020B0604020202020204" pitchFamily="34" charset="0"/>
              </a:rPr>
              <a:t>, </a:t>
            </a:r>
            <a:r>
              <a:rPr lang="he-IL" altLang="he-IL" sz="1800" dirty="0" err="1">
                <a:latin typeface="Arial" panose="020B0604020202020204" pitchFamily="34" charset="0"/>
              </a:rPr>
              <a:t>and</a:t>
            </a:r>
            <a:r>
              <a:rPr lang="he-IL" altLang="he-IL" sz="1800" dirty="0">
                <a:latin typeface="Arial" panose="020B0604020202020204" pitchFamily="34" charset="0"/>
              </a:rPr>
              <a:t> </a:t>
            </a:r>
            <a:r>
              <a:rPr lang="he-IL" altLang="he-IL" sz="1800" dirty="0" err="1">
                <a:latin typeface="Arial" panose="020B0604020202020204" pitchFamily="34" charset="0"/>
              </a:rPr>
              <a:t>brightness</a:t>
            </a:r>
            <a:r>
              <a:rPr lang="he-IL" altLang="he-IL" sz="1800" dirty="0">
                <a:latin typeface="Arial" panose="020B0604020202020204" pitchFamily="34" charset="0"/>
              </a:rPr>
              <a:t> </a:t>
            </a:r>
            <a:r>
              <a:rPr lang="he-IL" altLang="he-IL" sz="1800" dirty="0" err="1">
                <a:latin typeface="Arial" panose="020B0604020202020204" pitchFamily="34" charset="0"/>
              </a:rPr>
              <a:t>adjustments</a:t>
            </a:r>
            <a:r>
              <a:rPr lang="he-IL" altLang="he-IL" sz="1800" dirty="0">
                <a:latin typeface="Arial" panose="020B0604020202020204" pitchFamily="34" charset="0"/>
              </a:rPr>
              <a:t> </a:t>
            </a:r>
            <a:r>
              <a:rPr lang="he-IL" altLang="he-IL" sz="1800" dirty="0" err="1">
                <a:latin typeface="Arial" panose="020B0604020202020204" pitchFamily="34" charset="0"/>
              </a:rPr>
              <a:t>to</a:t>
            </a:r>
            <a:r>
              <a:rPr lang="he-IL" altLang="he-IL" sz="1800" dirty="0">
                <a:latin typeface="Arial" panose="020B0604020202020204" pitchFamily="34" charset="0"/>
              </a:rPr>
              <a:t> </a:t>
            </a:r>
            <a:r>
              <a:rPr lang="he-IL" altLang="he-IL" sz="1800" dirty="0" err="1">
                <a:latin typeface="Arial" panose="020B0604020202020204" pitchFamily="34" charset="0"/>
              </a:rPr>
              <a:t>increase</a:t>
            </a:r>
            <a:r>
              <a:rPr lang="he-IL" altLang="he-IL" sz="1800" dirty="0">
                <a:latin typeface="Arial" panose="020B0604020202020204" pitchFamily="34" charset="0"/>
              </a:rPr>
              <a:t> </a:t>
            </a:r>
            <a:r>
              <a:rPr lang="he-IL" altLang="he-IL" sz="1800" dirty="0" err="1">
                <a:latin typeface="Arial" panose="020B0604020202020204" pitchFamily="34" charset="0"/>
              </a:rPr>
              <a:t>data</a:t>
            </a:r>
            <a:r>
              <a:rPr lang="he-IL" altLang="he-IL" sz="1800" dirty="0">
                <a:latin typeface="Arial" panose="020B0604020202020204" pitchFamily="34" charset="0"/>
              </a:rPr>
              <a:t> </a:t>
            </a:r>
            <a:r>
              <a:rPr lang="he-IL" altLang="he-IL" sz="1800" dirty="0" err="1">
                <a:latin typeface="Arial" panose="020B0604020202020204" pitchFamily="34" charset="0"/>
              </a:rPr>
              <a:t>diversity</a:t>
            </a:r>
            <a:r>
              <a:rPr lang="he-IL" altLang="he-IL" sz="1800" dirty="0">
                <a:latin typeface="Arial" panose="020B0604020202020204" pitchFamily="34" charset="0"/>
              </a:rPr>
              <a:t> </a:t>
            </a:r>
            <a:r>
              <a:rPr lang="he-IL" altLang="he-IL" sz="1800" dirty="0" err="1">
                <a:latin typeface="Arial" panose="020B0604020202020204" pitchFamily="34" charset="0"/>
              </a:rPr>
              <a:t>and</a:t>
            </a:r>
            <a:r>
              <a:rPr lang="he-IL" altLang="he-IL" sz="1800" dirty="0">
                <a:latin typeface="Arial" panose="020B0604020202020204" pitchFamily="34" charset="0"/>
              </a:rPr>
              <a:t> </a:t>
            </a:r>
            <a:r>
              <a:rPr lang="he-IL" altLang="he-IL" sz="1800" dirty="0" err="1">
                <a:latin typeface="Arial" panose="020B0604020202020204" pitchFamily="34" charset="0"/>
              </a:rPr>
              <a:t>improve</a:t>
            </a:r>
            <a:r>
              <a:rPr lang="he-IL" altLang="he-IL" sz="1800" dirty="0">
                <a:latin typeface="Arial" panose="020B0604020202020204" pitchFamily="34" charset="0"/>
              </a:rPr>
              <a:t> </a:t>
            </a:r>
            <a:r>
              <a:rPr lang="he-IL" altLang="he-IL" sz="1800" dirty="0" err="1">
                <a:latin typeface="Arial" panose="020B0604020202020204" pitchFamily="34" charset="0"/>
              </a:rPr>
              <a:t>model</a:t>
            </a:r>
            <a:r>
              <a:rPr lang="he-IL" altLang="he-IL" sz="1800" dirty="0">
                <a:latin typeface="Arial" panose="020B0604020202020204" pitchFamily="34" charset="0"/>
              </a:rPr>
              <a:t> </a:t>
            </a:r>
            <a:r>
              <a:rPr lang="he-IL" altLang="he-IL" sz="1800" dirty="0" err="1">
                <a:latin typeface="Arial" panose="020B0604020202020204" pitchFamily="34" charset="0"/>
              </a:rPr>
              <a:t>generalization</a:t>
            </a:r>
            <a:r>
              <a:rPr lang="he-IL" altLang="he-IL" sz="1800" dirty="0">
                <a:latin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lang="he-IL" altLang="he-IL" sz="1800" dirty="0">
              <a:latin typeface="Arial" panose="020B0604020202020204" pitchFamily="34" charset="0"/>
            </a:endParaRPr>
          </a:p>
          <a:p>
            <a:pPr algn="l" rtl="0" eaLnBrk="0" fontAlgn="base" hangingPunct="0">
              <a:lnSpc>
                <a:spcPct val="100000"/>
              </a:lnSpc>
              <a:spcBef>
                <a:spcPct val="0"/>
              </a:spcBef>
              <a:spcAft>
                <a:spcPct val="0"/>
              </a:spcAft>
            </a:pPr>
            <a:r>
              <a:rPr lang="he-IL" altLang="he-IL" sz="1800" dirty="0" err="1">
                <a:latin typeface="Arial" panose="020B0604020202020204" pitchFamily="34" charset="0"/>
              </a:rPr>
              <a:t>It</a:t>
            </a:r>
            <a:r>
              <a:rPr lang="he-IL" altLang="he-IL" sz="1800" dirty="0">
                <a:latin typeface="Arial" panose="020B0604020202020204" pitchFamily="34" charset="0"/>
              </a:rPr>
              <a:t> </a:t>
            </a:r>
            <a:r>
              <a:rPr lang="he-IL" altLang="he-IL" sz="1800" dirty="0" err="1">
                <a:latin typeface="Arial" panose="020B0604020202020204" pitchFamily="34" charset="0"/>
              </a:rPr>
              <a:t>creates</a:t>
            </a:r>
            <a:r>
              <a:rPr lang="he-IL" altLang="he-IL" sz="1800" dirty="0">
                <a:latin typeface="Arial" panose="020B0604020202020204" pitchFamily="34" charset="0"/>
              </a:rPr>
              <a:t> a </a:t>
            </a:r>
            <a:r>
              <a:rPr lang="he-IL" altLang="he-IL" sz="1800" dirty="0" err="1">
                <a:latin typeface="Arial" panose="020B0604020202020204" pitchFamily="34" charset="0"/>
              </a:rPr>
              <a:t>training</a:t>
            </a:r>
            <a:r>
              <a:rPr lang="he-IL" altLang="he-IL" sz="1800" dirty="0">
                <a:latin typeface="Arial" panose="020B0604020202020204" pitchFamily="34" charset="0"/>
              </a:rPr>
              <a:t> </a:t>
            </a:r>
            <a:r>
              <a:rPr lang="he-IL" altLang="he-IL" sz="1800" dirty="0" err="1">
                <a:latin typeface="Arial" panose="020B0604020202020204" pitchFamily="34" charset="0"/>
              </a:rPr>
              <a:t>generator</a:t>
            </a:r>
            <a:r>
              <a:rPr lang="he-IL" altLang="he-IL" sz="1800" dirty="0">
                <a:latin typeface="Arial" panose="020B0604020202020204" pitchFamily="34" charset="0"/>
              </a:rPr>
              <a:t> </a:t>
            </a:r>
            <a:r>
              <a:rPr lang="he-IL" altLang="he-IL" sz="1800" dirty="0" err="1">
                <a:latin typeface="Arial" panose="020B0604020202020204" pitchFamily="34" charset="0"/>
              </a:rPr>
              <a:t>from</a:t>
            </a:r>
            <a:r>
              <a:rPr lang="he-IL" altLang="he-IL" sz="1800" dirty="0">
                <a:latin typeface="Arial" panose="020B0604020202020204" pitchFamily="34" charset="0"/>
              </a:rPr>
              <a:t> a </a:t>
            </a:r>
            <a:r>
              <a:rPr lang="he-IL" altLang="he-IL" sz="1800" dirty="0" err="1">
                <a:latin typeface="Arial" panose="020B0604020202020204" pitchFamily="34" charset="0"/>
              </a:rPr>
              <a:t>directory</a:t>
            </a:r>
            <a:r>
              <a:rPr lang="he-IL" altLang="he-IL" sz="1800" dirty="0">
                <a:latin typeface="Arial" panose="020B0604020202020204" pitchFamily="34" charset="0"/>
              </a:rPr>
              <a:t> </a:t>
            </a:r>
            <a:r>
              <a:rPr lang="he-IL" altLang="he-IL" sz="1800" dirty="0" err="1">
                <a:latin typeface="Arial" panose="020B0604020202020204" pitchFamily="34" charset="0"/>
              </a:rPr>
              <a:t>with</a:t>
            </a:r>
            <a:r>
              <a:rPr lang="he-IL" altLang="he-IL" sz="1800" dirty="0">
                <a:latin typeface="Arial" panose="020B0604020202020204" pitchFamily="34" charset="0"/>
              </a:rPr>
              <a:t> </a:t>
            </a:r>
            <a:r>
              <a:rPr lang="he-IL" altLang="he-IL" sz="1800" dirty="0" err="1">
                <a:latin typeface="Arial" panose="020B0604020202020204" pitchFamily="34" charset="0"/>
              </a:rPr>
              <a:t>grayscale</a:t>
            </a:r>
            <a:r>
              <a:rPr lang="he-IL" altLang="he-IL" sz="1800" dirty="0">
                <a:latin typeface="Arial" panose="020B0604020202020204" pitchFamily="34" charset="0"/>
              </a:rPr>
              <a:t> </a:t>
            </a:r>
            <a:r>
              <a:rPr lang="he-IL" altLang="he-IL" sz="1800" dirty="0" err="1">
                <a:latin typeface="Arial" panose="020B0604020202020204" pitchFamily="34" charset="0"/>
              </a:rPr>
              <a:t>images</a:t>
            </a:r>
            <a:r>
              <a:rPr lang="he-IL" altLang="he-IL" sz="1800" dirty="0">
                <a:latin typeface="Arial" panose="020B0604020202020204" pitchFamily="34" charset="0"/>
              </a:rPr>
              <a:t> </a:t>
            </a:r>
            <a:r>
              <a:rPr lang="he-IL" altLang="he-IL" sz="1800" dirty="0" err="1">
                <a:latin typeface="Arial" panose="020B0604020202020204" pitchFamily="34" charset="0"/>
              </a:rPr>
              <a:t>of</a:t>
            </a:r>
            <a:r>
              <a:rPr lang="he-IL" altLang="he-IL" sz="1800" dirty="0">
                <a:latin typeface="Arial" panose="020B0604020202020204" pitchFamily="34" charset="0"/>
              </a:rPr>
              <a:t> </a:t>
            </a:r>
          </a:p>
          <a:p>
            <a:pPr marL="0" indent="0" algn="l" rtl="0" eaLnBrk="0" fontAlgn="base" hangingPunct="0">
              <a:lnSpc>
                <a:spcPct val="100000"/>
              </a:lnSpc>
              <a:spcBef>
                <a:spcPct val="0"/>
              </a:spcBef>
              <a:spcAft>
                <a:spcPct val="0"/>
              </a:spcAft>
              <a:buNone/>
            </a:pPr>
            <a:r>
              <a:rPr lang="he-IL" altLang="he-IL" sz="1800" dirty="0" err="1">
                <a:latin typeface="Arial" panose="020B0604020202020204" pitchFamily="34" charset="0"/>
              </a:rPr>
              <a:t>size</a:t>
            </a:r>
            <a:r>
              <a:rPr lang="he-IL" altLang="he-IL" sz="1800" dirty="0">
                <a:latin typeface="Arial" panose="020B0604020202020204" pitchFamily="34" charset="0"/>
              </a:rPr>
              <a:t> </a:t>
            </a:r>
            <a:r>
              <a:rPr lang="he-IL" altLang="he-IL" sz="1800" dirty="0" err="1">
                <a:latin typeface="Arial" panose="020B0604020202020204" pitchFamily="34" charset="0"/>
              </a:rPr>
              <a:t>image_width</a:t>
            </a:r>
            <a:r>
              <a:rPr lang="he-IL" altLang="he-IL" sz="1800" dirty="0">
                <a:latin typeface="Arial" panose="020B0604020202020204" pitchFamily="34" charset="0"/>
              </a:rPr>
              <a:t> x </a:t>
            </a:r>
            <a:r>
              <a:rPr lang="he-IL" altLang="he-IL" sz="1800" dirty="0" err="1">
                <a:latin typeface="Arial" panose="020B0604020202020204" pitchFamily="34" charset="0"/>
              </a:rPr>
              <a:t>image_height</a:t>
            </a:r>
            <a:r>
              <a:rPr lang="he-IL" altLang="he-IL" sz="1800" dirty="0">
                <a:latin typeface="Arial" panose="020B0604020202020204" pitchFamily="34" charset="0"/>
              </a:rPr>
              <a:t> </a:t>
            </a:r>
            <a:r>
              <a:rPr lang="en-US" altLang="he-IL" sz="1800" dirty="0">
                <a:latin typeface="Arial" panose="020B0604020202020204" pitchFamily="34" charset="0"/>
              </a:rPr>
              <a:t>(19 * 19)</a:t>
            </a:r>
            <a:r>
              <a:rPr lang="he-IL" altLang="he-IL" sz="1800" dirty="0">
                <a:latin typeface="Arial" panose="020B0604020202020204" pitchFamily="34" charset="0"/>
              </a:rPr>
              <a:t>,  </a:t>
            </a:r>
            <a:r>
              <a:rPr lang="he-IL" altLang="he-IL" sz="1800" dirty="0" err="1">
                <a:latin typeface="Arial" panose="020B0604020202020204" pitchFamily="34" charset="0"/>
              </a:rPr>
              <a:t>categorizing</a:t>
            </a:r>
            <a:r>
              <a:rPr lang="he-IL" altLang="he-IL" sz="1800" dirty="0">
                <a:latin typeface="Arial" panose="020B0604020202020204" pitchFamily="34" charset="0"/>
              </a:rPr>
              <a:t> </a:t>
            </a:r>
            <a:r>
              <a:rPr lang="he-IL" altLang="he-IL" sz="1800" dirty="0" err="1">
                <a:latin typeface="Arial" panose="020B0604020202020204" pitchFamily="34" charset="0"/>
              </a:rPr>
              <a:t>them</a:t>
            </a:r>
            <a:r>
              <a:rPr lang="he-IL" altLang="he-IL" sz="1800" dirty="0">
                <a:latin typeface="Arial" panose="020B0604020202020204" pitchFamily="34" charset="0"/>
              </a:rPr>
              <a:t> </a:t>
            </a:r>
            <a:r>
              <a:rPr lang="he-IL" altLang="he-IL" sz="1800" dirty="0" err="1">
                <a:latin typeface="Arial" panose="020B0604020202020204" pitchFamily="34" charset="0"/>
              </a:rPr>
              <a:t>into</a:t>
            </a:r>
            <a:r>
              <a:rPr lang="he-IL" altLang="he-IL" sz="1800" dirty="0">
                <a:latin typeface="Arial" panose="020B0604020202020204" pitchFamily="34" charset="0"/>
              </a:rPr>
              <a:t> </a:t>
            </a:r>
            <a:r>
              <a:rPr lang="he-IL" altLang="he-IL" sz="1800" dirty="0" err="1">
                <a:latin typeface="Arial" panose="020B0604020202020204" pitchFamily="34" charset="0"/>
              </a:rPr>
              <a:t>two</a:t>
            </a:r>
            <a:r>
              <a:rPr lang="he-IL" altLang="he-IL" sz="1800" dirty="0">
                <a:latin typeface="Arial" panose="020B0604020202020204" pitchFamily="34" charset="0"/>
              </a:rPr>
              <a:t> </a:t>
            </a:r>
            <a:r>
              <a:rPr lang="he-IL" altLang="he-IL" sz="1800" dirty="0" err="1">
                <a:latin typeface="Arial" panose="020B0604020202020204" pitchFamily="34" charset="0"/>
              </a:rPr>
              <a:t>classes</a:t>
            </a:r>
            <a:r>
              <a:rPr lang="he-IL" altLang="he-IL" sz="1800" dirty="0">
                <a:latin typeface="Arial" panose="020B0604020202020204" pitchFamily="34" charset="0"/>
              </a:rPr>
              <a:t>: '</a:t>
            </a:r>
            <a:r>
              <a:rPr lang="he-IL" altLang="he-IL" sz="1800" dirty="0" err="1">
                <a:latin typeface="Arial" panose="020B0604020202020204" pitchFamily="34" charset="0"/>
              </a:rPr>
              <a:t>non-face</a:t>
            </a:r>
            <a:r>
              <a:rPr lang="he-IL" altLang="he-IL" sz="1800" dirty="0">
                <a:latin typeface="Arial" panose="020B0604020202020204" pitchFamily="34" charset="0"/>
              </a:rPr>
              <a:t>' </a:t>
            </a:r>
            <a:r>
              <a:rPr lang="he-IL" altLang="he-IL" sz="1800" dirty="0" err="1">
                <a:latin typeface="Arial" panose="020B0604020202020204" pitchFamily="34" charset="0"/>
              </a:rPr>
              <a:t>and</a:t>
            </a:r>
            <a:r>
              <a:rPr lang="he-IL" altLang="he-IL" sz="1800" dirty="0">
                <a:latin typeface="Arial" panose="020B0604020202020204" pitchFamily="34" charset="0"/>
              </a:rPr>
              <a:t> '</a:t>
            </a:r>
            <a:r>
              <a:rPr lang="he-IL" altLang="he-IL" sz="1800" dirty="0" err="1">
                <a:latin typeface="Arial" panose="020B0604020202020204" pitchFamily="34" charset="0"/>
              </a:rPr>
              <a:t>face</a:t>
            </a:r>
            <a:r>
              <a:rPr lang="he-IL" altLang="he-IL" sz="1800" dirty="0">
                <a:latin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lang="he-IL" altLang="he-IL" sz="1800" dirty="0">
              <a:latin typeface="Arial" panose="020B0604020202020204" pitchFamily="34" charset="0"/>
            </a:endParaRPr>
          </a:p>
          <a:p>
            <a:pPr algn="l" rtl="0" eaLnBrk="0" fontAlgn="base" hangingPunct="0">
              <a:lnSpc>
                <a:spcPct val="100000"/>
              </a:lnSpc>
              <a:spcBef>
                <a:spcPct val="0"/>
              </a:spcBef>
              <a:spcAft>
                <a:spcPct val="0"/>
              </a:spcAft>
            </a:pPr>
            <a:r>
              <a:rPr lang="he-IL" altLang="he-IL" sz="1800" dirty="0" err="1">
                <a:latin typeface="Arial" panose="020B0604020202020204" pitchFamily="34" charset="0"/>
              </a:rPr>
              <a:t>The</a:t>
            </a:r>
            <a:r>
              <a:rPr lang="he-IL" altLang="he-IL" sz="1800" dirty="0">
                <a:latin typeface="Arial" panose="020B0604020202020204" pitchFamily="34" charset="0"/>
              </a:rPr>
              <a:t> </a:t>
            </a:r>
            <a:r>
              <a:rPr lang="he-IL" altLang="he-IL" sz="1800" dirty="0" err="1">
                <a:latin typeface="Arial" panose="020B0604020202020204" pitchFamily="34" charset="0"/>
              </a:rPr>
              <a:t>validation</a:t>
            </a:r>
            <a:r>
              <a:rPr lang="he-IL" altLang="he-IL" sz="1800" dirty="0">
                <a:latin typeface="Arial" panose="020B0604020202020204" pitchFamily="34" charset="0"/>
              </a:rPr>
              <a:t> </a:t>
            </a:r>
            <a:r>
              <a:rPr lang="he-IL" altLang="he-IL" sz="1800" dirty="0" err="1">
                <a:latin typeface="Arial" panose="020B0604020202020204" pitchFamily="34" charset="0"/>
              </a:rPr>
              <a:t>split</a:t>
            </a:r>
            <a:r>
              <a:rPr lang="he-IL" altLang="he-IL" sz="1800" dirty="0">
                <a:latin typeface="Arial" panose="020B0604020202020204" pitchFamily="34" charset="0"/>
              </a:rPr>
              <a:t> </a:t>
            </a:r>
            <a:r>
              <a:rPr lang="he-IL" altLang="he-IL" sz="1800" dirty="0" err="1">
                <a:latin typeface="Arial" panose="020B0604020202020204" pitchFamily="34" charset="0"/>
              </a:rPr>
              <a:t>is</a:t>
            </a:r>
            <a:r>
              <a:rPr lang="he-IL" altLang="he-IL" sz="1800" dirty="0">
                <a:latin typeface="Arial" panose="020B0604020202020204" pitchFamily="34" charset="0"/>
              </a:rPr>
              <a:t> </a:t>
            </a:r>
            <a:r>
              <a:rPr lang="he-IL" altLang="he-IL" sz="1800" dirty="0" err="1">
                <a:latin typeface="Arial" panose="020B0604020202020204" pitchFamily="34" charset="0"/>
              </a:rPr>
              <a:t>set</a:t>
            </a:r>
            <a:r>
              <a:rPr lang="he-IL" altLang="he-IL" sz="1800" dirty="0">
                <a:latin typeface="Arial" panose="020B0604020202020204" pitchFamily="34" charset="0"/>
              </a:rPr>
              <a:t> </a:t>
            </a:r>
            <a:r>
              <a:rPr lang="he-IL" altLang="he-IL" sz="1800" dirty="0" err="1">
                <a:latin typeface="Arial" panose="020B0604020202020204" pitchFamily="34" charset="0"/>
              </a:rPr>
              <a:t>to</a:t>
            </a:r>
            <a:r>
              <a:rPr lang="he-IL" altLang="he-IL" sz="1800" dirty="0">
                <a:latin typeface="Arial" panose="020B0604020202020204" pitchFamily="34" charset="0"/>
              </a:rPr>
              <a:t> 20% </a:t>
            </a:r>
            <a:r>
              <a:rPr lang="he-IL" altLang="he-IL" sz="1800" dirty="0" err="1">
                <a:latin typeface="Arial" panose="020B0604020202020204" pitchFamily="34" charset="0"/>
              </a:rPr>
              <a:t>to</a:t>
            </a:r>
            <a:r>
              <a:rPr lang="he-IL" altLang="he-IL" sz="1800" dirty="0">
                <a:latin typeface="Arial" panose="020B0604020202020204" pitchFamily="34" charset="0"/>
              </a:rPr>
              <a:t> </a:t>
            </a:r>
            <a:r>
              <a:rPr lang="he-IL" altLang="he-IL" sz="1800" dirty="0" err="1">
                <a:latin typeface="Arial" panose="020B0604020202020204" pitchFamily="34" charset="0"/>
              </a:rPr>
              <a:t>evaluate</a:t>
            </a:r>
            <a:r>
              <a:rPr lang="he-IL" altLang="he-IL" sz="1800" dirty="0">
                <a:latin typeface="Arial" panose="020B0604020202020204" pitchFamily="34" charset="0"/>
              </a:rPr>
              <a:t> </a:t>
            </a:r>
            <a:r>
              <a:rPr lang="he-IL" altLang="he-IL" sz="1800" dirty="0" err="1">
                <a:latin typeface="Arial" panose="020B0604020202020204" pitchFamily="34" charset="0"/>
              </a:rPr>
              <a:t>model</a:t>
            </a:r>
            <a:r>
              <a:rPr lang="he-IL" altLang="he-IL" sz="1800" dirty="0">
                <a:latin typeface="Arial" panose="020B0604020202020204" pitchFamily="34" charset="0"/>
              </a:rPr>
              <a:t> </a:t>
            </a:r>
            <a:r>
              <a:rPr lang="he-IL" altLang="he-IL" sz="1800" dirty="0" err="1">
                <a:latin typeface="Arial" panose="020B0604020202020204" pitchFamily="34" charset="0"/>
              </a:rPr>
              <a:t>performance</a:t>
            </a:r>
            <a:r>
              <a:rPr lang="he-IL" altLang="he-IL" sz="1800" dirty="0">
                <a:latin typeface="Arial" panose="020B0604020202020204" pitchFamily="34" charset="0"/>
              </a:rPr>
              <a:t>. </a:t>
            </a:r>
          </a:p>
        </p:txBody>
      </p:sp>
    </p:spTree>
    <p:extLst>
      <p:ext uri="{BB962C8B-B14F-4D97-AF65-F5344CB8AC3E}">
        <p14:creationId xmlns:p14="http://schemas.microsoft.com/office/powerpoint/2010/main" val="12173278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7E07764F-6851-3A14-F3B8-8B829AF47F80}"/>
              </a:ext>
            </a:extLst>
          </p:cNvPr>
          <p:cNvSpPr>
            <a:spLocks noGrp="1"/>
          </p:cNvSpPr>
          <p:nvPr>
            <p:ph type="title"/>
          </p:nvPr>
        </p:nvSpPr>
        <p:spPr/>
        <p:txBody>
          <a:bodyPr/>
          <a:lstStyle/>
          <a:p>
            <a:pPr algn="l" rtl="0"/>
            <a:r>
              <a:rPr lang="en-US" dirty="0"/>
              <a:t>A. Train Augmentation</a:t>
            </a:r>
            <a:endParaRPr lang="he-IL" dirty="0"/>
          </a:p>
        </p:txBody>
      </p:sp>
      <p:pic>
        <p:nvPicPr>
          <p:cNvPr id="5" name="תמונה 4">
            <a:extLst>
              <a:ext uri="{FF2B5EF4-FFF2-40B4-BE49-F238E27FC236}">
                <a16:creationId xmlns:a16="http://schemas.microsoft.com/office/drawing/2014/main" id="{4E202444-1EC6-A73D-F5F7-599A1B05913E}"/>
              </a:ext>
            </a:extLst>
          </p:cNvPr>
          <p:cNvPicPr>
            <a:picLocks noChangeAspect="1"/>
          </p:cNvPicPr>
          <p:nvPr/>
        </p:nvPicPr>
        <p:blipFill>
          <a:blip r:embed="rId2"/>
          <a:stretch>
            <a:fillRect/>
          </a:stretch>
        </p:blipFill>
        <p:spPr>
          <a:xfrm>
            <a:off x="5840009" y="1265144"/>
            <a:ext cx="5248275" cy="5295900"/>
          </a:xfrm>
          <a:prstGeom prst="rect">
            <a:avLst/>
          </a:prstGeom>
        </p:spPr>
      </p:pic>
    </p:spTree>
    <p:extLst>
      <p:ext uri="{BB962C8B-B14F-4D97-AF65-F5344CB8AC3E}">
        <p14:creationId xmlns:p14="http://schemas.microsoft.com/office/powerpoint/2010/main" val="2072064810"/>
      </p:ext>
    </p:extLst>
  </p:cSld>
  <p:clrMapOvr>
    <a:masterClrMapping/>
  </p:clrMapOvr>
</p:sld>
</file>

<file path=ppt/theme/theme1.xml><?xml version="1.0" encoding="utf-8"?>
<a:theme xmlns:a="http://schemas.openxmlformats.org/drawingml/2006/main" name="ערכת נושא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1355</TotalTime>
  <Words>1839</Words>
  <Application>Microsoft Office PowerPoint</Application>
  <PresentationFormat>מסך רחב</PresentationFormat>
  <Paragraphs>235</Paragraphs>
  <Slides>52</Slides>
  <Notes>0</Notes>
  <HiddenSlides>0</HiddenSlides>
  <MMClips>0</MMClips>
  <ScaleCrop>false</ScaleCrop>
  <HeadingPairs>
    <vt:vector size="6" baseType="variant">
      <vt:variant>
        <vt:lpstr>גופנים בשימוש</vt:lpstr>
      </vt:variant>
      <vt:variant>
        <vt:i4>4</vt:i4>
      </vt:variant>
      <vt:variant>
        <vt:lpstr>ערכת נושא</vt:lpstr>
      </vt:variant>
      <vt:variant>
        <vt:i4>1</vt:i4>
      </vt:variant>
      <vt:variant>
        <vt:lpstr>כותרות שקופיות</vt:lpstr>
      </vt:variant>
      <vt:variant>
        <vt:i4>52</vt:i4>
      </vt:variant>
    </vt:vector>
  </HeadingPairs>
  <TitlesOfParts>
    <vt:vector size="57" baseType="lpstr">
      <vt:lpstr>Arial</vt:lpstr>
      <vt:lpstr>ArialMT</vt:lpstr>
      <vt:lpstr>Calibri</vt:lpstr>
      <vt:lpstr>Calibri Light</vt:lpstr>
      <vt:lpstr>ערכת נושא Office</vt:lpstr>
      <vt:lpstr>Face Image Classification</vt:lpstr>
      <vt:lpstr>Data Set</vt:lpstr>
      <vt:lpstr>A. Train Set</vt:lpstr>
      <vt:lpstr>Environment</vt:lpstr>
      <vt:lpstr>A.    Small Network1</vt:lpstr>
      <vt:lpstr>A. model Description</vt:lpstr>
      <vt:lpstr>A. Model Train Data Generator</vt:lpstr>
      <vt:lpstr>A. Model Train Data Generator</vt:lpstr>
      <vt:lpstr>A. Train Augmentation</vt:lpstr>
      <vt:lpstr>A. Model Validation Data Generator</vt:lpstr>
      <vt:lpstr>A. Model Validation Data Generator</vt:lpstr>
      <vt:lpstr>A. Model Training</vt:lpstr>
      <vt:lpstr>A. Small Network1 Performance</vt:lpstr>
      <vt:lpstr>A. Evaluation metrics</vt:lpstr>
      <vt:lpstr>A. Small network Statistics Test</vt:lpstr>
      <vt:lpstr>A. Small network Statistics Train Validation(Augmented)</vt:lpstr>
      <vt:lpstr>A. Training/Validation/Test statistics </vt:lpstr>
      <vt:lpstr>A. ROC Curve</vt:lpstr>
      <vt:lpstr>A. Confusion Matrix</vt:lpstr>
      <vt:lpstr>A. Images Test Set</vt:lpstr>
      <vt:lpstr>A. misclassified images</vt:lpstr>
      <vt:lpstr>A. Threshold Optimization</vt:lpstr>
      <vt:lpstr>B. Small Network with stabilization</vt:lpstr>
      <vt:lpstr>B. Increase Augmentation</vt:lpstr>
      <vt:lpstr>B. Best Model Save </vt:lpstr>
      <vt:lpstr>B. History Training</vt:lpstr>
      <vt:lpstr>B. Small network Statistics Test(with DropOut+Norm)</vt:lpstr>
      <vt:lpstr>B Train result</vt:lpstr>
      <vt:lpstr>B. validation result</vt:lpstr>
      <vt:lpstr>B. ROC Curve</vt:lpstr>
      <vt:lpstr> B. Confusion Matrix</vt:lpstr>
      <vt:lpstr>B. Tune Thresholds</vt:lpstr>
      <vt:lpstr>B. Selected Threshold</vt:lpstr>
      <vt:lpstr>C. MobileNet Transfer Learning</vt:lpstr>
      <vt:lpstr>C. MobileNet Training</vt:lpstr>
      <vt:lpstr>C. MobileNet generator</vt:lpstr>
      <vt:lpstr>C. MobileNet generator con’td</vt:lpstr>
      <vt:lpstr>C. History MobileNet</vt:lpstr>
      <vt:lpstr>C. MobileNet   Statistics Test</vt:lpstr>
      <vt:lpstr>C. MobileNet   Statistics Train (Threshold 0.5)</vt:lpstr>
      <vt:lpstr>C. MobileNet   Statistics Validation (Threshold 0.5)</vt:lpstr>
      <vt:lpstr>B. ROC Curve MobileNet</vt:lpstr>
      <vt:lpstr>C. Confusion Matrix Test(Th=0.5)</vt:lpstr>
      <vt:lpstr>C. Validation Metrics</vt:lpstr>
      <vt:lpstr>C. Thresholds Optimizations Methods</vt:lpstr>
      <vt:lpstr>C. After Threshold Optimization (Method 4) </vt:lpstr>
      <vt:lpstr>Stop</vt:lpstr>
      <vt:lpstr>Geometric mean</vt:lpstr>
      <vt:lpstr>Detailed Performance</vt:lpstr>
      <vt:lpstr>Summery and Conclusion</vt:lpstr>
      <vt:lpstr>Further Steps</vt:lpstr>
      <vt:lpstr>Code And Database Description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Image Classification</dc:title>
  <dc:creator>michael scheinfeild</dc:creator>
  <cp:lastModifiedBy>michael scheinfeild</cp:lastModifiedBy>
  <cp:revision>80</cp:revision>
  <dcterms:created xsi:type="dcterms:W3CDTF">2023-08-04T17:51:18Z</dcterms:created>
  <dcterms:modified xsi:type="dcterms:W3CDTF">2023-08-06T14:34:00Z</dcterms:modified>
</cp:coreProperties>
</file>